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tags/tag46.xml" ContentType="application/vnd.openxmlformats-officedocument.presentationml.tags+xml"/>
  <Override PartName="/ppt/notesSlides/notesSlide2.xml" ContentType="application/vnd.openxmlformats-officedocument.presentationml.notesSlide+xml"/>
  <Override PartName="/ppt/tags/tag47.xml" ContentType="application/vnd.openxmlformats-officedocument.presentationml.tags+xml"/>
  <Override PartName="/ppt/notesSlides/notesSlide3.xml" ContentType="application/vnd.openxmlformats-officedocument.presentationml.notesSlide+xml"/>
  <Override PartName="/ppt/tags/tag4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9.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4" r:id="rId3"/>
    <p:sldMasterId id="2147483687" r:id="rId4"/>
    <p:sldMasterId id="2147483696" r:id="rId5"/>
    <p:sldMasterId id="2147483715" r:id="rId6"/>
  </p:sldMasterIdLst>
  <p:notesMasterIdLst>
    <p:notesMasterId r:id="rId21"/>
  </p:notesMasterIdLst>
  <p:sldIdLst>
    <p:sldId id="22400" r:id="rId7"/>
    <p:sldId id="22399" r:id="rId8"/>
    <p:sldId id="22424" r:id="rId9"/>
    <p:sldId id="22432" r:id="rId10"/>
    <p:sldId id="257" r:id="rId11"/>
    <p:sldId id="258" r:id="rId12"/>
    <p:sldId id="259" r:id="rId13"/>
    <p:sldId id="260" r:id="rId14"/>
    <p:sldId id="261" r:id="rId15"/>
    <p:sldId id="262" r:id="rId16"/>
    <p:sldId id="263" r:id="rId17"/>
    <p:sldId id="264" r:id="rId18"/>
    <p:sldId id="265" r:id="rId19"/>
    <p:sldId id="22414"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06" userDrawn="1">
          <p15:clr>
            <a:srgbClr val="A4A3A4"/>
          </p15:clr>
        </p15:guide>
        <p15:guide id="3" orient="horz" pos="2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XUELIN543" initials="L" lastIdx="1" clrIdx="0"/>
  <p:cmAuthor id="2" name="李雪林(Lynn)" initials="李雪林(Lynn)"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8637"/>
    <a:srgbClr val="E75C01"/>
    <a:srgbClr val="FF0000"/>
    <a:srgbClr val="CCFFCC"/>
    <a:srgbClr val="FFE066"/>
    <a:srgbClr val="92D050"/>
    <a:srgbClr val="FFEDE8"/>
    <a:srgbClr val="6C7079"/>
    <a:srgbClr val="C6BAB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67719C-D7C2-4C56-8781-2292891EA1F3}" v="15" dt="2021-04-17T17:42:25.29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3672" autoAdjust="0"/>
  </p:normalViewPr>
  <p:slideViewPr>
    <p:cSldViewPr snapToGrid="0">
      <p:cViewPr varScale="1">
        <p:scale>
          <a:sx n="154" d="100"/>
          <a:sy n="154" d="100"/>
        </p:scale>
        <p:origin x="260" y="96"/>
      </p:cViewPr>
      <p:guideLst>
        <p:guide pos="506"/>
        <p:guide orient="horz" pos="2183"/>
      </p:guideLst>
    </p:cSldViewPr>
  </p:slideViewPr>
  <p:notesTextViewPr>
    <p:cViewPr>
      <p:scale>
        <a:sx n="100" d="100"/>
        <a:sy n="100" d="100"/>
      </p:scale>
      <p:origin x="0" y="0"/>
    </p:cViewPr>
  </p:notesTextViewPr>
  <p:sorterViewPr>
    <p:cViewPr>
      <p:scale>
        <a:sx n="100" d="100"/>
        <a:sy n="100" d="100"/>
      </p:scale>
      <p:origin x="0" y="-55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Lu" userId="70c7392f29afac4d" providerId="LiveId" clId="{9367719C-D7C2-4C56-8781-2292891EA1F3}"/>
    <pc:docChg chg="undo custSel modSld">
      <pc:chgData name="Le Lu" userId="70c7392f29afac4d" providerId="LiveId" clId="{9367719C-D7C2-4C56-8781-2292891EA1F3}" dt="2021-04-17T17:44:00.325" v="1324" actId="1036"/>
      <pc:docMkLst>
        <pc:docMk/>
      </pc:docMkLst>
      <pc:sldChg chg="modSp mod">
        <pc:chgData name="Le Lu" userId="70c7392f29afac4d" providerId="LiveId" clId="{9367719C-D7C2-4C56-8781-2292891EA1F3}" dt="2021-04-17T17:36:24.629" v="994" actId="20577"/>
        <pc:sldMkLst>
          <pc:docMk/>
          <pc:sldMk cId="0" sldId="258"/>
        </pc:sldMkLst>
        <pc:spChg chg="mod">
          <ac:chgData name="Le Lu" userId="70c7392f29afac4d" providerId="LiveId" clId="{9367719C-D7C2-4C56-8781-2292891EA1F3}" dt="2021-04-17T17:34:10.310" v="855"/>
          <ac:spMkLst>
            <pc:docMk/>
            <pc:sldMk cId="0" sldId="258"/>
            <ac:spMk id="133" creationId="{00000000-0000-0000-0000-000000000000}"/>
          </ac:spMkLst>
        </pc:spChg>
        <pc:spChg chg="mod">
          <ac:chgData name="Le Lu" userId="70c7392f29afac4d" providerId="LiveId" clId="{9367719C-D7C2-4C56-8781-2292891EA1F3}" dt="2021-04-17T17:36:24.629" v="994" actId="20577"/>
          <ac:spMkLst>
            <pc:docMk/>
            <pc:sldMk cId="0" sldId="258"/>
            <ac:spMk id="136" creationId="{00000000-0000-0000-0000-000000000000}"/>
          </ac:spMkLst>
        </pc:spChg>
        <pc:spChg chg="mod">
          <ac:chgData name="Le Lu" userId="70c7392f29afac4d" providerId="LiveId" clId="{9367719C-D7C2-4C56-8781-2292891EA1F3}" dt="2021-04-17T17:35:04.564" v="896" actId="1036"/>
          <ac:spMkLst>
            <pc:docMk/>
            <pc:sldMk cId="0" sldId="258"/>
            <ac:spMk id="137" creationId="{00000000-0000-0000-0000-000000000000}"/>
          </ac:spMkLst>
        </pc:spChg>
        <pc:spChg chg="mod">
          <ac:chgData name="Le Lu" userId="70c7392f29afac4d" providerId="LiveId" clId="{9367719C-D7C2-4C56-8781-2292891EA1F3}" dt="2021-04-17T17:35:04.564" v="896" actId="1036"/>
          <ac:spMkLst>
            <pc:docMk/>
            <pc:sldMk cId="0" sldId="258"/>
            <ac:spMk id="138" creationId="{00000000-0000-0000-0000-000000000000}"/>
          </ac:spMkLst>
        </pc:spChg>
        <pc:cxnChg chg="mod">
          <ac:chgData name="Le Lu" userId="70c7392f29afac4d" providerId="LiveId" clId="{9367719C-D7C2-4C56-8781-2292891EA1F3}" dt="2021-04-17T17:35:04.564" v="896" actId="1036"/>
          <ac:cxnSpMkLst>
            <pc:docMk/>
            <pc:sldMk cId="0" sldId="258"/>
            <ac:cxnSpMk id="139" creationId="{00000000-0000-0000-0000-000000000000}"/>
          </ac:cxnSpMkLst>
        </pc:cxnChg>
      </pc:sldChg>
      <pc:sldChg chg="modSp mod">
        <pc:chgData name="Le Lu" userId="70c7392f29afac4d" providerId="LiveId" clId="{9367719C-D7C2-4C56-8781-2292891EA1F3}" dt="2021-04-17T17:36:34.172" v="996" actId="6549"/>
        <pc:sldMkLst>
          <pc:docMk/>
          <pc:sldMk cId="0" sldId="259"/>
        </pc:sldMkLst>
        <pc:spChg chg="mod">
          <ac:chgData name="Le Lu" userId="70c7392f29afac4d" providerId="LiveId" clId="{9367719C-D7C2-4C56-8781-2292891EA1F3}" dt="2021-04-17T17:36:34.172" v="996" actId="6549"/>
          <ac:spMkLst>
            <pc:docMk/>
            <pc:sldMk cId="0" sldId="259"/>
            <ac:spMk id="155" creationId="{00000000-0000-0000-0000-000000000000}"/>
          </ac:spMkLst>
        </pc:spChg>
      </pc:sldChg>
      <pc:sldChg chg="modSp mod">
        <pc:chgData name="Le Lu" userId="70c7392f29afac4d" providerId="LiveId" clId="{9367719C-D7C2-4C56-8781-2292891EA1F3}" dt="2021-04-17T17:37:04.701" v="1023" actId="1035"/>
        <pc:sldMkLst>
          <pc:docMk/>
          <pc:sldMk cId="0" sldId="260"/>
        </pc:sldMkLst>
        <pc:spChg chg="mod">
          <ac:chgData name="Le Lu" userId="70c7392f29afac4d" providerId="LiveId" clId="{9367719C-D7C2-4C56-8781-2292891EA1F3}" dt="2021-04-17T17:36:45.657" v="999" actId="6549"/>
          <ac:spMkLst>
            <pc:docMk/>
            <pc:sldMk cId="0" sldId="260"/>
            <ac:spMk id="172" creationId="{00000000-0000-0000-0000-000000000000}"/>
          </ac:spMkLst>
        </pc:spChg>
        <pc:spChg chg="mod">
          <ac:chgData name="Le Lu" userId="70c7392f29afac4d" providerId="LiveId" clId="{9367719C-D7C2-4C56-8781-2292891EA1F3}" dt="2021-04-17T17:19:27.283" v="397" actId="113"/>
          <ac:spMkLst>
            <pc:docMk/>
            <pc:sldMk cId="0" sldId="260"/>
            <ac:spMk id="173" creationId="{00000000-0000-0000-0000-000000000000}"/>
          </ac:spMkLst>
        </pc:spChg>
        <pc:spChg chg="mod">
          <ac:chgData name="Le Lu" userId="70c7392f29afac4d" providerId="LiveId" clId="{9367719C-D7C2-4C56-8781-2292891EA1F3}" dt="2021-04-17T17:37:04.701" v="1023" actId="1035"/>
          <ac:spMkLst>
            <pc:docMk/>
            <pc:sldMk cId="0" sldId="260"/>
            <ac:spMk id="179" creationId="{00000000-0000-0000-0000-000000000000}"/>
          </ac:spMkLst>
        </pc:spChg>
        <pc:spChg chg="mod">
          <ac:chgData name="Le Lu" userId="70c7392f29afac4d" providerId="LiveId" clId="{9367719C-D7C2-4C56-8781-2292891EA1F3}" dt="2021-04-17T17:32:45.601" v="787"/>
          <ac:spMkLst>
            <pc:docMk/>
            <pc:sldMk cId="0" sldId="260"/>
            <ac:spMk id="180" creationId="{00000000-0000-0000-0000-000000000000}"/>
          </ac:spMkLst>
        </pc:spChg>
        <pc:grpChg chg="mod">
          <ac:chgData name="Le Lu" userId="70c7392f29afac4d" providerId="LiveId" clId="{9367719C-D7C2-4C56-8781-2292891EA1F3}" dt="2021-04-17T17:20:29.355" v="417" actId="1035"/>
          <ac:grpSpMkLst>
            <pc:docMk/>
            <pc:sldMk cId="0" sldId="260"/>
            <ac:grpSpMk id="166" creationId="{00000000-0000-0000-0000-000000000000}"/>
          </ac:grpSpMkLst>
        </pc:grpChg>
        <pc:picChg chg="mod">
          <ac:chgData name="Le Lu" userId="70c7392f29afac4d" providerId="LiveId" clId="{9367719C-D7C2-4C56-8781-2292891EA1F3}" dt="2021-04-17T17:13:51.339" v="224" actId="1035"/>
          <ac:picMkLst>
            <pc:docMk/>
            <pc:sldMk cId="0" sldId="260"/>
            <ac:picMk id="174" creationId="{00000000-0000-0000-0000-000000000000}"/>
          </ac:picMkLst>
        </pc:picChg>
        <pc:picChg chg="mod">
          <ac:chgData name="Le Lu" userId="70c7392f29afac4d" providerId="LiveId" clId="{9367719C-D7C2-4C56-8781-2292891EA1F3}" dt="2021-04-17T17:36:58.298" v="1015" actId="1036"/>
          <ac:picMkLst>
            <pc:docMk/>
            <pc:sldMk cId="0" sldId="260"/>
            <ac:picMk id="175" creationId="{00000000-0000-0000-0000-000000000000}"/>
          </ac:picMkLst>
        </pc:picChg>
        <pc:picChg chg="mod">
          <ac:chgData name="Le Lu" userId="70c7392f29afac4d" providerId="LiveId" clId="{9367719C-D7C2-4C56-8781-2292891EA1F3}" dt="2021-04-17T17:37:04.701" v="1023" actId="1035"/>
          <ac:picMkLst>
            <pc:docMk/>
            <pc:sldMk cId="0" sldId="260"/>
            <ac:picMk id="176" creationId="{00000000-0000-0000-0000-000000000000}"/>
          </ac:picMkLst>
        </pc:picChg>
        <pc:picChg chg="mod">
          <ac:chgData name="Le Lu" userId="70c7392f29afac4d" providerId="LiveId" clId="{9367719C-D7C2-4C56-8781-2292891EA1F3}" dt="2021-04-17T17:36:58.298" v="1015" actId="1036"/>
          <ac:picMkLst>
            <pc:docMk/>
            <pc:sldMk cId="0" sldId="260"/>
            <ac:picMk id="177" creationId="{00000000-0000-0000-0000-000000000000}"/>
          </ac:picMkLst>
        </pc:picChg>
        <pc:picChg chg="mod">
          <ac:chgData name="Le Lu" userId="70c7392f29afac4d" providerId="LiveId" clId="{9367719C-D7C2-4C56-8781-2292891EA1F3}" dt="2021-04-17T17:36:58.298" v="1015" actId="1036"/>
          <ac:picMkLst>
            <pc:docMk/>
            <pc:sldMk cId="0" sldId="260"/>
            <ac:picMk id="178" creationId="{00000000-0000-0000-0000-000000000000}"/>
          </ac:picMkLst>
        </pc:picChg>
      </pc:sldChg>
      <pc:sldChg chg="modSp mod">
        <pc:chgData name="Le Lu" userId="70c7392f29afac4d" providerId="LiveId" clId="{9367719C-D7C2-4C56-8781-2292891EA1F3}" dt="2021-04-17T17:39:01.078" v="1116" actId="1035"/>
        <pc:sldMkLst>
          <pc:docMk/>
          <pc:sldMk cId="0" sldId="261"/>
        </pc:sldMkLst>
        <pc:spChg chg="mod">
          <ac:chgData name="Le Lu" userId="70c7392f29afac4d" providerId="LiveId" clId="{9367719C-D7C2-4C56-8781-2292891EA1F3}" dt="2021-04-17T17:38:07.480" v="1071" actId="1036"/>
          <ac:spMkLst>
            <pc:docMk/>
            <pc:sldMk cId="0" sldId="261"/>
            <ac:spMk id="188" creationId="{00000000-0000-0000-0000-000000000000}"/>
          </ac:spMkLst>
        </pc:spChg>
        <pc:spChg chg="mod">
          <ac:chgData name="Le Lu" userId="70c7392f29afac4d" providerId="LiveId" clId="{9367719C-D7C2-4C56-8781-2292891EA1F3}" dt="2021-04-17T17:38:01.782" v="1069" actId="1036"/>
          <ac:spMkLst>
            <pc:docMk/>
            <pc:sldMk cId="0" sldId="261"/>
            <ac:spMk id="191" creationId="{00000000-0000-0000-0000-000000000000}"/>
          </ac:spMkLst>
        </pc:spChg>
        <pc:spChg chg="mod">
          <ac:chgData name="Le Lu" userId="70c7392f29afac4d" providerId="LiveId" clId="{9367719C-D7C2-4C56-8781-2292891EA1F3}" dt="2021-04-17T17:38:16.630" v="1083" actId="1035"/>
          <ac:spMkLst>
            <pc:docMk/>
            <pc:sldMk cId="0" sldId="261"/>
            <ac:spMk id="193" creationId="{00000000-0000-0000-0000-000000000000}"/>
          </ac:spMkLst>
        </pc:spChg>
        <pc:spChg chg="mod">
          <ac:chgData name="Le Lu" userId="70c7392f29afac4d" providerId="LiveId" clId="{9367719C-D7C2-4C56-8781-2292891EA1F3}" dt="2021-04-17T17:23:17.568" v="536" actId="207"/>
          <ac:spMkLst>
            <pc:docMk/>
            <pc:sldMk cId="0" sldId="261"/>
            <ac:spMk id="194" creationId="{00000000-0000-0000-0000-000000000000}"/>
          </ac:spMkLst>
        </pc:spChg>
        <pc:spChg chg="mod">
          <ac:chgData name="Le Lu" userId="70c7392f29afac4d" providerId="LiveId" clId="{9367719C-D7C2-4C56-8781-2292891EA1F3}" dt="2021-04-17T17:38:46.973" v="1111" actId="20577"/>
          <ac:spMkLst>
            <pc:docMk/>
            <pc:sldMk cId="0" sldId="261"/>
            <ac:spMk id="196" creationId="{00000000-0000-0000-0000-000000000000}"/>
          </ac:spMkLst>
        </pc:spChg>
        <pc:spChg chg="mod">
          <ac:chgData name="Le Lu" userId="70c7392f29afac4d" providerId="LiveId" clId="{9367719C-D7C2-4C56-8781-2292891EA1F3}" dt="2021-04-17T17:39:01.078" v="1116" actId="1035"/>
          <ac:spMkLst>
            <pc:docMk/>
            <pc:sldMk cId="0" sldId="261"/>
            <ac:spMk id="198" creationId="{00000000-0000-0000-0000-000000000000}"/>
          </ac:spMkLst>
        </pc:spChg>
        <pc:grpChg chg="mod">
          <ac:chgData name="Le Lu" userId="70c7392f29afac4d" providerId="LiveId" clId="{9367719C-D7C2-4C56-8781-2292891EA1F3}" dt="2021-04-17T17:37:46.294" v="1048" actId="1035"/>
          <ac:grpSpMkLst>
            <pc:docMk/>
            <pc:sldMk cId="0" sldId="261"/>
            <ac:grpSpMk id="187" creationId="{00000000-0000-0000-0000-000000000000}"/>
          </ac:grpSpMkLst>
        </pc:grpChg>
        <pc:grpChg chg="mod">
          <ac:chgData name="Le Lu" userId="70c7392f29afac4d" providerId="LiveId" clId="{9367719C-D7C2-4C56-8781-2292891EA1F3}" dt="2021-04-17T17:12:02.056" v="173" actId="1035"/>
          <ac:grpSpMkLst>
            <pc:docMk/>
            <pc:sldMk cId="0" sldId="261"/>
            <ac:grpSpMk id="190" creationId="{00000000-0000-0000-0000-000000000000}"/>
          </ac:grpSpMkLst>
        </pc:grpChg>
        <pc:picChg chg="mod">
          <ac:chgData name="Le Lu" userId="70c7392f29afac4d" providerId="LiveId" clId="{9367719C-D7C2-4C56-8781-2292891EA1F3}" dt="2021-04-17T17:39:01.078" v="1116" actId="1035"/>
          <ac:picMkLst>
            <pc:docMk/>
            <pc:sldMk cId="0" sldId="261"/>
            <ac:picMk id="197" creationId="{00000000-0000-0000-0000-000000000000}"/>
          </ac:picMkLst>
        </pc:picChg>
      </pc:sldChg>
      <pc:sldChg chg="modSp mod">
        <pc:chgData name="Le Lu" userId="70c7392f29afac4d" providerId="LiveId" clId="{9367719C-D7C2-4C56-8781-2292891EA1F3}" dt="2021-04-17T17:39:17.256" v="1121" actId="20577"/>
        <pc:sldMkLst>
          <pc:docMk/>
          <pc:sldMk cId="0" sldId="262"/>
        </pc:sldMkLst>
        <pc:spChg chg="mod">
          <ac:chgData name="Le Lu" userId="70c7392f29afac4d" providerId="LiveId" clId="{9367719C-D7C2-4C56-8781-2292891EA1F3}" dt="2021-04-17T17:39:17.256" v="1121" actId="20577"/>
          <ac:spMkLst>
            <pc:docMk/>
            <pc:sldMk cId="0" sldId="262"/>
            <ac:spMk id="211" creationId="{00000000-0000-0000-0000-000000000000}"/>
          </ac:spMkLst>
        </pc:spChg>
        <pc:spChg chg="mod">
          <ac:chgData name="Le Lu" userId="70c7392f29afac4d" providerId="LiveId" clId="{9367719C-D7C2-4C56-8781-2292891EA1F3}" dt="2021-04-17T17:24:38.421" v="538" actId="207"/>
          <ac:spMkLst>
            <pc:docMk/>
            <pc:sldMk cId="0" sldId="262"/>
            <ac:spMk id="212" creationId="{00000000-0000-0000-0000-000000000000}"/>
          </ac:spMkLst>
        </pc:spChg>
      </pc:sldChg>
      <pc:sldChg chg="modSp mod">
        <pc:chgData name="Le Lu" userId="70c7392f29afac4d" providerId="LiveId" clId="{9367719C-D7C2-4C56-8781-2292891EA1F3}" dt="2021-04-17T17:41:03.741" v="1238" actId="207"/>
        <pc:sldMkLst>
          <pc:docMk/>
          <pc:sldMk cId="0" sldId="263"/>
        </pc:sldMkLst>
        <pc:spChg chg="mod">
          <ac:chgData name="Le Lu" userId="70c7392f29afac4d" providerId="LiveId" clId="{9367719C-D7C2-4C56-8781-2292891EA1F3}" dt="2021-04-17T17:40:09.638" v="1151" actId="1035"/>
          <ac:spMkLst>
            <pc:docMk/>
            <pc:sldMk cId="0" sldId="263"/>
            <ac:spMk id="222" creationId="{00000000-0000-0000-0000-000000000000}"/>
          </ac:spMkLst>
        </pc:spChg>
        <pc:spChg chg="mod">
          <ac:chgData name="Le Lu" userId="70c7392f29afac4d" providerId="LiveId" clId="{9367719C-D7C2-4C56-8781-2292891EA1F3}" dt="2021-04-17T17:40:44.150" v="1231" actId="1036"/>
          <ac:spMkLst>
            <pc:docMk/>
            <pc:sldMk cId="0" sldId="263"/>
            <ac:spMk id="228" creationId="{00000000-0000-0000-0000-000000000000}"/>
          </ac:spMkLst>
        </pc:spChg>
        <pc:spChg chg="mod">
          <ac:chgData name="Le Lu" userId="70c7392f29afac4d" providerId="LiveId" clId="{9367719C-D7C2-4C56-8781-2292891EA1F3}" dt="2021-04-17T17:41:03.741" v="1238" actId="207"/>
          <ac:spMkLst>
            <pc:docMk/>
            <pc:sldMk cId="0" sldId="263"/>
            <ac:spMk id="231" creationId="{00000000-0000-0000-0000-000000000000}"/>
          </ac:spMkLst>
        </pc:spChg>
        <pc:grpChg chg="mod">
          <ac:chgData name="Le Lu" userId="70c7392f29afac4d" providerId="LiveId" clId="{9367719C-D7C2-4C56-8781-2292891EA1F3}" dt="2021-04-17T17:40:29.911" v="1203" actId="1037"/>
          <ac:grpSpMkLst>
            <pc:docMk/>
            <pc:sldMk cId="0" sldId="263"/>
            <ac:grpSpMk id="224" creationId="{00000000-0000-0000-0000-000000000000}"/>
          </ac:grpSpMkLst>
        </pc:grpChg>
        <pc:picChg chg="mod">
          <ac:chgData name="Le Lu" userId="70c7392f29afac4d" providerId="LiveId" clId="{9367719C-D7C2-4C56-8781-2292891EA1F3}" dt="2021-04-17T17:40:53.394" v="1237" actId="1036"/>
          <ac:picMkLst>
            <pc:docMk/>
            <pc:sldMk cId="0" sldId="263"/>
            <ac:picMk id="232" creationId="{00000000-0000-0000-0000-000000000000}"/>
          </ac:picMkLst>
        </pc:picChg>
        <pc:cxnChg chg="mod">
          <ac:chgData name="Le Lu" userId="70c7392f29afac4d" providerId="LiveId" clId="{9367719C-D7C2-4C56-8781-2292891EA1F3}" dt="2021-04-17T17:40:17.972" v="1179" actId="1035"/>
          <ac:cxnSpMkLst>
            <pc:docMk/>
            <pc:sldMk cId="0" sldId="263"/>
            <ac:cxnSpMk id="223" creationId="{00000000-0000-0000-0000-000000000000}"/>
          </ac:cxnSpMkLst>
        </pc:cxnChg>
      </pc:sldChg>
      <pc:sldChg chg="modSp mod">
        <pc:chgData name="Le Lu" userId="70c7392f29afac4d" providerId="LiveId" clId="{9367719C-D7C2-4C56-8781-2292891EA1F3}" dt="2021-04-17T17:44:00.325" v="1324" actId="1036"/>
        <pc:sldMkLst>
          <pc:docMk/>
          <pc:sldMk cId="0" sldId="264"/>
        </pc:sldMkLst>
        <pc:spChg chg="mod">
          <ac:chgData name="Le Lu" userId="70c7392f29afac4d" providerId="LiveId" clId="{9367719C-D7C2-4C56-8781-2292891EA1F3}" dt="2021-04-17T17:44:00.325" v="1324" actId="1036"/>
          <ac:spMkLst>
            <pc:docMk/>
            <pc:sldMk cId="0" sldId="264"/>
            <ac:spMk id="242" creationId="{00000000-0000-0000-0000-000000000000}"/>
          </ac:spMkLst>
        </pc:spChg>
        <pc:spChg chg="mod">
          <ac:chgData name="Le Lu" userId="70c7392f29afac4d" providerId="LiveId" clId="{9367719C-D7C2-4C56-8781-2292891EA1F3}" dt="2021-04-17T17:29:46.508" v="686" actId="1076"/>
          <ac:spMkLst>
            <pc:docMk/>
            <pc:sldMk cId="0" sldId="264"/>
            <ac:spMk id="246" creationId="{00000000-0000-0000-0000-000000000000}"/>
          </ac:spMkLst>
        </pc:spChg>
        <pc:spChg chg="mod">
          <ac:chgData name="Le Lu" userId="70c7392f29afac4d" providerId="LiveId" clId="{9367719C-D7C2-4C56-8781-2292891EA1F3}" dt="2021-04-17T17:30:01.443" v="712" actId="1035"/>
          <ac:spMkLst>
            <pc:docMk/>
            <pc:sldMk cId="0" sldId="264"/>
            <ac:spMk id="247" creationId="{00000000-0000-0000-0000-000000000000}"/>
          </ac:spMkLst>
        </pc:spChg>
        <pc:spChg chg="mod">
          <ac:chgData name="Le Lu" userId="70c7392f29afac4d" providerId="LiveId" clId="{9367719C-D7C2-4C56-8781-2292891EA1F3}" dt="2021-04-17T17:30:01.443" v="712" actId="1035"/>
          <ac:spMkLst>
            <pc:docMk/>
            <pc:sldMk cId="0" sldId="264"/>
            <ac:spMk id="248" creationId="{00000000-0000-0000-0000-000000000000}"/>
          </ac:spMkLst>
        </pc:spChg>
        <pc:spChg chg="mod">
          <ac:chgData name="Le Lu" userId="70c7392f29afac4d" providerId="LiveId" clId="{9367719C-D7C2-4C56-8781-2292891EA1F3}" dt="2021-04-17T17:43:52.848" v="1321" actId="1038"/>
          <ac:spMkLst>
            <pc:docMk/>
            <pc:sldMk cId="0" sldId="264"/>
            <ac:spMk id="249" creationId="{00000000-0000-0000-0000-000000000000}"/>
          </ac:spMkLst>
        </pc:spChg>
        <pc:spChg chg="mod">
          <ac:chgData name="Le Lu" userId="70c7392f29afac4d" providerId="LiveId" clId="{9367719C-D7C2-4C56-8781-2292891EA1F3}" dt="2021-04-17T17:30:09.121" v="713" actId="207"/>
          <ac:spMkLst>
            <pc:docMk/>
            <pc:sldMk cId="0" sldId="264"/>
            <ac:spMk id="250" creationId="{00000000-0000-0000-0000-000000000000}"/>
          </ac:spMkLst>
        </pc:spChg>
        <pc:picChg chg="mod">
          <ac:chgData name="Le Lu" userId="70c7392f29afac4d" providerId="LiveId" clId="{9367719C-D7C2-4C56-8781-2292891EA1F3}" dt="2021-04-17T17:43:52.848" v="1321" actId="1038"/>
          <ac:picMkLst>
            <pc:docMk/>
            <pc:sldMk cId="0" sldId="264"/>
            <ac:picMk id="251" creationId="{00000000-0000-0000-0000-000000000000}"/>
          </ac:picMkLst>
        </pc:picChg>
        <pc:picChg chg="mod">
          <ac:chgData name="Le Lu" userId="70c7392f29afac4d" providerId="LiveId" clId="{9367719C-D7C2-4C56-8781-2292891EA1F3}" dt="2021-04-17T17:29:52.249" v="687" actId="1076"/>
          <ac:picMkLst>
            <pc:docMk/>
            <pc:sldMk cId="0" sldId="264"/>
            <ac:picMk id="252" creationId="{00000000-0000-0000-0000-000000000000}"/>
          </ac:picMkLst>
        </pc:picChg>
      </pc:sldChg>
      <pc:sldChg chg="modSp mod">
        <pc:chgData name="Le Lu" userId="70c7392f29afac4d" providerId="LiveId" clId="{9367719C-D7C2-4C56-8781-2292891EA1F3}" dt="2021-04-17T17:42:57.266" v="1299" actId="20577"/>
        <pc:sldMkLst>
          <pc:docMk/>
          <pc:sldMk cId="0" sldId="265"/>
        </pc:sldMkLst>
        <pc:spChg chg="mod">
          <ac:chgData name="Le Lu" userId="70c7392f29afac4d" providerId="LiveId" clId="{9367719C-D7C2-4C56-8781-2292891EA1F3}" dt="2021-04-17T17:41:54.060" v="1294" actId="20577"/>
          <ac:spMkLst>
            <pc:docMk/>
            <pc:sldMk cId="0" sldId="265"/>
            <ac:spMk id="265" creationId="{00000000-0000-0000-0000-000000000000}"/>
          </ac:spMkLst>
        </pc:spChg>
        <pc:spChg chg="mod">
          <ac:chgData name="Le Lu" userId="70c7392f29afac4d" providerId="LiveId" clId="{9367719C-D7C2-4C56-8781-2292891EA1F3}" dt="2021-04-17T17:42:57.266" v="1299" actId="20577"/>
          <ac:spMkLst>
            <pc:docMk/>
            <pc:sldMk cId="0" sldId="265"/>
            <ac:spMk id="266" creationId="{00000000-0000-0000-0000-000000000000}"/>
          </ac:spMkLst>
        </pc:spChg>
        <pc:spChg chg="mod">
          <ac:chgData name="Le Lu" userId="70c7392f29afac4d" providerId="LiveId" clId="{9367719C-D7C2-4C56-8781-2292891EA1F3}" dt="2021-04-17T17:42:26.578" v="1296" actId="207"/>
          <ac:spMkLst>
            <pc:docMk/>
            <pc:sldMk cId="0" sldId="265"/>
            <ac:spMk id="269" creationId="{00000000-0000-0000-0000-000000000000}"/>
          </ac:spMkLst>
        </pc:spChg>
        <pc:picChg chg="mod">
          <ac:chgData name="Le Lu" userId="70c7392f29afac4d" providerId="LiveId" clId="{9367719C-D7C2-4C56-8781-2292891EA1F3}" dt="2021-04-17T17:41:40.941" v="1284" actId="1036"/>
          <ac:picMkLst>
            <pc:docMk/>
            <pc:sldMk cId="0" sldId="265"/>
            <ac:picMk id="26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40B61-9EC6-4E35-A1C4-ADBE3ECBD7FA}" type="datetimeFigureOut">
              <a:rPr lang="zh-CN" altLang="en-US" smtClean="0"/>
              <a:t>2021/4/17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8B9AEA-77EB-4470-8285-6D3A24235B46}" type="slidenum">
              <a:rPr lang="zh-CN" altLang="en-US" smtClean="0"/>
              <a:t>‹#›</a:t>
            </a:fld>
            <a:endParaRPr lang="zh-CN" altLang="en-US"/>
          </a:p>
        </p:txBody>
      </p:sp>
    </p:spTree>
    <p:extLst>
      <p:ext uri="{BB962C8B-B14F-4D97-AF65-F5344CB8AC3E}">
        <p14:creationId xmlns:p14="http://schemas.microsoft.com/office/powerpoint/2010/main" val="482307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a:t>2017/18</a:t>
            </a:r>
            <a:r>
              <a:rPr lang="zh-TW" altLang="en-US"/>
              <a:t>年度的服務數字</a:t>
            </a:r>
            <a:r>
              <a:rPr lang="zh-CN" altLang="en-US"/>
              <a:t>：</a:t>
            </a:r>
            <a:endParaRPr lang="zh-TW" altLang="en-US"/>
          </a:p>
          <a:p>
            <a:pPr marL="285750" indent="-285750">
              <a:buFont typeface="Arial" panose="020B0604020202020204" pitchFamily="34" charset="0"/>
              <a:buChar char="•"/>
            </a:pPr>
            <a:r>
              <a:rPr lang="zh-TW" altLang="en-US"/>
              <a:t>住院／日間病人出院人次約</a:t>
            </a:r>
            <a:r>
              <a:rPr lang="en-US" altLang="zh-TW"/>
              <a:t>182</a:t>
            </a:r>
            <a:r>
              <a:rPr lang="zh-TW" altLang="en-US"/>
              <a:t>萬；</a:t>
            </a:r>
          </a:p>
          <a:p>
            <a:pPr marL="285750" indent="-285750">
              <a:buFont typeface="Arial" panose="020B0604020202020204" pitchFamily="34" charset="0"/>
              <a:buChar char="•"/>
            </a:pPr>
            <a:r>
              <a:rPr lang="zh-TW" altLang="en-US"/>
              <a:t>急症室求診人次約</a:t>
            </a:r>
            <a:r>
              <a:rPr lang="en-US" altLang="zh-TW"/>
              <a:t>219</a:t>
            </a:r>
            <a:r>
              <a:rPr lang="zh-TW" altLang="en-US"/>
              <a:t>萬；</a:t>
            </a:r>
          </a:p>
          <a:p>
            <a:pPr marL="285750" indent="-285750">
              <a:buFont typeface="Arial" panose="020B0604020202020204" pitchFamily="34" charset="0"/>
              <a:buChar char="•"/>
            </a:pPr>
            <a:r>
              <a:rPr lang="zh-TW" altLang="en-US"/>
              <a:t>專科門診</a:t>
            </a:r>
            <a:r>
              <a:rPr lang="en-US" altLang="zh-TW"/>
              <a:t>(</a:t>
            </a:r>
            <a:r>
              <a:rPr lang="zh-TW" altLang="en-US"/>
              <a:t>臨床</a:t>
            </a:r>
            <a:r>
              <a:rPr lang="en-US" altLang="zh-TW"/>
              <a:t>)</a:t>
            </a:r>
            <a:r>
              <a:rPr lang="zh-TW" altLang="en-US"/>
              <a:t>求診人次約</a:t>
            </a:r>
            <a:r>
              <a:rPr lang="en-US" altLang="zh-TW"/>
              <a:t>772</a:t>
            </a:r>
            <a:r>
              <a:rPr lang="zh-TW" altLang="en-US"/>
              <a:t>萬；</a:t>
            </a:r>
          </a:p>
          <a:p>
            <a:pPr marL="285750" indent="-285750">
              <a:buFont typeface="Arial" panose="020B0604020202020204" pitchFamily="34" charset="0"/>
              <a:buChar char="•"/>
            </a:pPr>
            <a:r>
              <a:rPr lang="zh-TW" altLang="en-US"/>
              <a:t>專職醫療</a:t>
            </a:r>
            <a:r>
              <a:rPr lang="en-US" altLang="zh-TW"/>
              <a:t>(</a:t>
            </a:r>
            <a:r>
              <a:rPr lang="zh-TW" altLang="en-US"/>
              <a:t>門診</a:t>
            </a:r>
            <a:r>
              <a:rPr lang="en-US" altLang="zh-TW"/>
              <a:t>)</a:t>
            </a:r>
            <a:r>
              <a:rPr lang="zh-TW" altLang="en-US"/>
              <a:t>求診人次約</a:t>
            </a:r>
            <a:r>
              <a:rPr lang="en-US" altLang="zh-TW"/>
              <a:t>275</a:t>
            </a:r>
            <a:r>
              <a:rPr lang="zh-TW" altLang="en-US"/>
              <a:t>萬；</a:t>
            </a:r>
          </a:p>
          <a:p>
            <a:pPr marL="285750" indent="-285750">
              <a:buFont typeface="Arial" panose="020B0604020202020204" pitchFamily="34" charset="0"/>
              <a:buChar char="•"/>
            </a:pPr>
            <a:r>
              <a:rPr lang="zh-TW" altLang="en-US"/>
              <a:t>基層服務求診人次約</a:t>
            </a:r>
            <a:r>
              <a:rPr lang="en-US" altLang="zh-TW"/>
              <a:t>639</a:t>
            </a:r>
            <a:r>
              <a:rPr lang="zh-TW" altLang="en-US"/>
              <a:t>萬；以及</a:t>
            </a:r>
          </a:p>
          <a:p>
            <a:pPr marL="285750" indent="-285750">
              <a:buFont typeface="Arial" panose="020B0604020202020204" pitchFamily="34" charset="0"/>
              <a:buChar char="•"/>
            </a:pPr>
            <a:r>
              <a:rPr lang="zh-TW" altLang="en-US"/>
              <a:t>社區外展探訪次數約</a:t>
            </a:r>
            <a:r>
              <a:rPr lang="en-US" altLang="zh-TW"/>
              <a:t>210</a:t>
            </a:r>
            <a:r>
              <a:rPr lang="zh-TW" altLang="en-US"/>
              <a:t>萬</a:t>
            </a:r>
            <a:r>
              <a:rPr lang="zh-CN" altLang="en-US"/>
              <a:t>；</a:t>
            </a:r>
            <a:endParaRPr lang="en-US" altLang="zh-CN"/>
          </a:p>
          <a:p>
            <a:pPr marL="171450" indent="-171450">
              <a:buFontTx/>
              <a:buChar char="-"/>
            </a:pPr>
            <a:endParaRPr lang="zh-CN" altLang="en-US"/>
          </a:p>
        </p:txBody>
      </p:sp>
      <p:sp>
        <p:nvSpPr>
          <p:cNvPr id="4" name="灯片编号占位符 3"/>
          <p:cNvSpPr>
            <a:spLocks noGrp="1"/>
          </p:cNvSpPr>
          <p:nvPr>
            <p:ph type="sldNum" sz="quarter" idx="5"/>
          </p:nvPr>
        </p:nvSpPr>
        <p:spPr/>
        <p:txBody>
          <a:bodyPr/>
          <a:lstStyle/>
          <a:p>
            <a:fld id="{973FD293-EABC-44AE-AB05-FBD4D364DD52}" type="slidenum">
              <a:rPr lang="zh-CN" altLang="en-US" smtClean="0"/>
              <a:t>1</a:t>
            </a:fld>
            <a:endParaRPr lang="zh-CN" altLang="en-US"/>
          </a:p>
        </p:txBody>
      </p:sp>
    </p:spTree>
    <p:extLst>
      <p:ext uri="{BB962C8B-B14F-4D97-AF65-F5344CB8AC3E}">
        <p14:creationId xmlns:p14="http://schemas.microsoft.com/office/powerpoint/2010/main" val="3033353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2a7fa99c4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d2a7fa99c4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d2a7fa99c4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2a7fa99c4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d2a7fa99c4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65100" lvl="0" indent="-158750" algn="l" rtl="0">
              <a:lnSpc>
                <a:spcPct val="150000"/>
              </a:lnSpc>
              <a:spcBef>
                <a:spcPts val="200"/>
              </a:spcBef>
              <a:spcAft>
                <a:spcPts val="0"/>
              </a:spcAft>
              <a:buClr>
                <a:schemeClr val="dk1"/>
              </a:buClr>
              <a:buSzPts val="1100"/>
              <a:buChar char="•"/>
            </a:pPr>
            <a:r>
              <a:rPr lang="en" dirty="0">
                <a:solidFill>
                  <a:schemeClr val="dk1"/>
                </a:solidFill>
              </a:rPr>
              <a:t>适用于放射治疗，平扫或增强CT中，胸部癌症淋巴肿瘤靶区 (GTVnd) 的自动勾画</a:t>
            </a:r>
            <a:r>
              <a:rPr lang="zh-CN" altLang="en-US" dirty="0">
                <a:solidFill>
                  <a:schemeClr val="dk1"/>
                </a:solidFill>
              </a:rPr>
              <a:t>和检测</a:t>
            </a:r>
            <a:endParaRPr dirty="0"/>
          </a:p>
        </p:txBody>
      </p:sp>
      <p:sp>
        <p:nvSpPr>
          <p:cNvPr id="218" name="Google Shape;218;gd2a7fa99c4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2a7fa99c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d2a7fa99c4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50000"/>
              </a:lnSpc>
              <a:spcBef>
                <a:spcPts val="200"/>
              </a:spcBef>
              <a:spcAft>
                <a:spcPts val="0"/>
              </a:spcAft>
              <a:buClr>
                <a:schemeClr val="dk1"/>
              </a:buClr>
              <a:buSzPts val="1200"/>
              <a:buChar char="●"/>
            </a:pPr>
            <a:r>
              <a:rPr lang="en">
                <a:solidFill>
                  <a:schemeClr val="dk1"/>
                </a:solidFill>
              </a:rPr>
              <a:t>适用于放射治疗，平扫或增强CT中，</a:t>
            </a:r>
            <a:r>
              <a:rPr lang="en" b="1">
                <a:solidFill>
                  <a:schemeClr val="dk1"/>
                </a:solidFill>
              </a:rPr>
              <a:t>食道癌肿瘤靶区 (GTV) 的自动勾画</a:t>
            </a:r>
            <a:endParaRPr/>
          </a:p>
        </p:txBody>
      </p:sp>
      <p:sp>
        <p:nvSpPr>
          <p:cNvPr id="236" name="Google Shape;236;gd2a7fa99c4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2a7fa99c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d2a7fa99c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65100" lvl="0" indent="-165100" algn="l" rtl="0">
              <a:spcBef>
                <a:spcPts val="1200"/>
              </a:spcBef>
              <a:spcAft>
                <a:spcPts val="0"/>
              </a:spcAft>
              <a:buClr>
                <a:schemeClr val="dk1"/>
              </a:buClr>
              <a:buSzPts val="1200"/>
              <a:buChar char="•"/>
            </a:pPr>
            <a:endParaRPr/>
          </a:p>
        </p:txBody>
      </p:sp>
      <p:sp>
        <p:nvSpPr>
          <p:cNvPr id="256" name="Google Shape;256;gd2a7fa99c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FD293-EABC-44AE-AB05-FBD4D364DD52}" type="slidenum">
              <a:rPr lang="zh-CN" altLang="en-US" smtClean="0"/>
              <a:t>14</a:t>
            </a:fld>
            <a:endParaRPr lang="zh-CN" altLang="en-US"/>
          </a:p>
        </p:txBody>
      </p:sp>
    </p:spTree>
    <p:extLst>
      <p:ext uri="{BB962C8B-B14F-4D97-AF65-F5344CB8AC3E}">
        <p14:creationId xmlns:p14="http://schemas.microsoft.com/office/powerpoint/2010/main" val="110018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a:solidFill>
                  <a:schemeClr val="tx1"/>
                </a:solidFill>
                <a:cs typeface="+mn-ea"/>
                <a:sym typeface="+mn-lt"/>
              </a:rPr>
              <a:t>截至</a:t>
            </a:r>
            <a:r>
              <a:rPr lang="en-US" altLang="zh-CN" sz="1200">
                <a:solidFill>
                  <a:schemeClr val="tx1"/>
                </a:solidFill>
                <a:cs typeface="+mn-ea"/>
                <a:sym typeface="+mn-lt"/>
              </a:rPr>
              <a:t>2020</a:t>
            </a:r>
            <a:r>
              <a:rPr lang="zh-CN" altLang="en-US" sz="1200">
                <a:solidFill>
                  <a:schemeClr val="tx1"/>
                </a:solidFill>
                <a:cs typeface="+mn-ea"/>
                <a:sym typeface="+mn-lt"/>
              </a:rPr>
              <a:t>年</a:t>
            </a:r>
            <a:r>
              <a:rPr lang="en-US" altLang="zh-CN" sz="1200">
                <a:solidFill>
                  <a:schemeClr val="tx1"/>
                </a:solidFill>
                <a:cs typeface="+mn-ea"/>
                <a:sym typeface="+mn-lt"/>
              </a:rPr>
              <a:t>9</a:t>
            </a:r>
            <a:r>
              <a:rPr lang="zh-CN" altLang="en-US" sz="1200">
                <a:solidFill>
                  <a:schemeClr val="tx1"/>
                </a:solidFill>
                <a:cs typeface="+mn-ea"/>
                <a:sym typeface="+mn-lt"/>
              </a:rPr>
              <a:t>月底的</a:t>
            </a:r>
            <a:r>
              <a:rPr lang="en-US" altLang="zh-CN" sz="1200">
                <a:solidFill>
                  <a:schemeClr val="tx1"/>
                </a:solidFill>
                <a:cs typeface="+mn-ea"/>
                <a:sym typeface="+mn-lt"/>
              </a:rPr>
              <a:t>12</a:t>
            </a:r>
            <a:r>
              <a:rPr lang="zh-CN" altLang="en-US" sz="1200">
                <a:solidFill>
                  <a:schemeClr val="tx1"/>
                </a:solidFill>
                <a:cs typeface="+mn-ea"/>
                <a:sym typeface="+mn-lt"/>
              </a:rPr>
              <a:t>个月内，香港公立医院专科门诊的预约等候时间的中位数最多要</a:t>
            </a:r>
            <a:r>
              <a:rPr lang="en-US" altLang="zh-CN" sz="1200">
                <a:solidFill>
                  <a:schemeClr val="tx1"/>
                </a:solidFill>
                <a:cs typeface="+mn-ea"/>
                <a:sym typeface="+mn-lt"/>
              </a:rPr>
              <a:t>122</a:t>
            </a:r>
            <a:r>
              <a:rPr lang="zh-CN" altLang="en-US" sz="1200">
                <a:solidFill>
                  <a:schemeClr val="tx1"/>
                </a:solidFill>
                <a:cs typeface="+mn-ea"/>
                <a:sym typeface="+mn-lt"/>
              </a:rPr>
              <a:t>周</a:t>
            </a:r>
            <a:endParaRPr lang="en-US" altLang="zh-CN" sz="1200">
              <a:solidFill>
                <a:schemeClr val="tx1"/>
              </a:solidFill>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a:solidFill>
                  <a:schemeClr val="tx1"/>
                </a:solidFill>
                <a:cs typeface="+mn-ea"/>
                <a:sym typeface="+mn-lt"/>
              </a:rPr>
              <a:t>内科、外科、精神科都只有不足</a:t>
            </a:r>
            <a:r>
              <a:rPr lang="en-US" altLang="zh-CN" sz="1200">
                <a:solidFill>
                  <a:schemeClr val="tx1"/>
                </a:solidFill>
                <a:cs typeface="+mn-ea"/>
                <a:sym typeface="+mn-lt"/>
              </a:rPr>
              <a:t>10%</a:t>
            </a:r>
            <a:r>
              <a:rPr lang="zh-CN" altLang="en-US" sz="1200">
                <a:solidFill>
                  <a:schemeClr val="tx1"/>
                </a:solidFill>
                <a:cs typeface="+mn-ea"/>
                <a:sym typeface="+mn-lt"/>
              </a:rPr>
              <a:t>的紧急病患能够在一周内得到治疗</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zh-CN" sz="1200">
              <a:solidFill>
                <a:schemeClr val="tx1"/>
              </a:solidFill>
              <a:cs typeface="+mn-ea"/>
              <a:sym typeface="+mn-lt"/>
            </a:endParaRPr>
          </a:p>
          <a:p>
            <a:endParaRPr lang="zh-CN" altLang="en-US"/>
          </a:p>
        </p:txBody>
      </p:sp>
      <p:sp>
        <p:nvSpPr>
          <p:cNvPr id="4" name="灯片编号占位符 3"/>
          <p:cNvSpPr>
            <a:spLocks noGrp="1"/>
          </p:cNvSpPr>
          <p:nvPr>
            <p:ph type="sldNum" sz="quarter" idx="5"/>
          </p:nvPr>
        </p:nvSpPr>
        <p:spPr/>
        <p:txBody>
          <a:bodyPr/>
          <a:lstStyle/>
          <a:p>
            <a:fld id="{973FD293-EABC-44AE-AB05-FBD4D364DD52}" type="slidenum">
              <a:rPr lang="zh-CN" altLang="en-US" smtClean="0"/>
              <a:t>2</a:t>
            </a:fld>
            <a:endParaRPr lang="zh-CN" altLang="en-US"/>
          </a:p>
        </p:txBody>
      </p:sp>
    </p:spTree>
    <p:extLst>
      <p:ext uri="{BB962C8B-B14F-4D97-AF65-F5344CB8AC3E}">
        <p14:creationId xmlns:p14="http://schemas.microsoft.com/office/powerpoint/2010/main" val="204838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8B9AEA-77EB-4470-8285-6D3A24235B46}" type="slidenum">
              <a:rPr lang="zh-CN" altLang="en-US" smtClean="0"/>
              <a:t>3</a:t>
            </a:fld>
            <a:endParaRPr lang="zh-CN" altLang="en-US"/>
          </a:p>
        </p:txBody>
      </p:sp>
    </p:spTree>
    <p:extLst>
      <p:ext uri="{BB962C8B-B14F-4D97-AF65-F5344CB8AC3E}">
        <p14:creationId xmlns:p14="http://schemas.microsoft.com/office/powerpoint/2010/main" val="179152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8B9AEA-77EB-4470-8285-6D3A24235B46}" type="slidenum">
              <a:rPr lang="zh-CN" altLang="en-US" smtClean="0"/>
              <a:t>4</a:t>
            </a:fld>
            <a:endParaRPr lang="zh-CN" altLang="en-US"/>
          </a:p>
        </p:txBody>
      </p:sp>
    </p:spTree>
    <p:extLst>
      <p:ext uri="{BB962C8B-B14F-4D97-AF65-F5344CB8AC3E}">
        <p14:creationId xmlns:p14="http://schemas.microsoft.com/office/powerpoint/2010/main" val="53844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2a7fa99c4_2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d2a7fa99c4_2_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a:t>从需求急迫度、技术成熟度等多方因素考虑，我们初步建议可从骨科及肿瘤两个方向切入，重在辅助诊断和分诊，减少漏诊。以及辅助治疗方案制定，以提高工作效率1</a:t>
            </a:r>
            <a:endParaRPr/>
          </a:p>
          <a:p>
            <a:pPr marL="0" lvl="0" indent="0" algn="l" rtl="0">
              <a:spcBef>
                <a:spcPts val="0"/>
              </a:spcBef>
              <a:spcAft>
                <a:spcPts val="0"/>
              </a:spcAft>
              <a:buNone/>
            </a:pPr>
            <a:endParaRPr/>
          </a:p>
          <a:p>
            <a:pPr marL="0" lvl="0" indent="0" algn="l" rtl="0">
              <a:spcBef>
                <a:spcPts val="0"/>
              </a:spcBef>
              <a:spcAft>
                <a:spcPts val="0"/>
              </a:spcAft>
              <a:buNone/>
            </a:pPr>
            <a:r>
              <a:rPr lang="en"/>
              <a:t>全面性、专业性、多病种全流程、多模态（扩大病人的适用性）</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4" name="Google Shape;104;gd2a7fa99c4_2_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2a7fa99c4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d2a7fa99c4_2_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骨质疏松不全，除了髋部还有其他</a:t>
            </a:r>
            <a:endParaRPr/>
          </a:p>
        </p:txBody>
      </p:sp>
      <p:sp>
        <p:nvSpPr>
          <p:cNvPr id="131" name="Google Shape;131;gd2a7fa99c4_2_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2a7fa99c4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d2a7fa99c4_2_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d2a7fa99c4_2_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2a7fa99c4_2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d2a7fa99c4_2_1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和睦家医院-&gt;落地</a:t>
            </a:r>
            <a:endParaRPr/>
          </a:p>
          <a:p>
            <a:pPr marL="0" lvl="0" indent="0" algn="l" rtl="0">
              <a:spcBef>
                <a:spcPts val="0"/>
              </a:spcBef>
              <a:spcAft>
                <a:spcPts val="0"/>
              </a:spcAft>
              <a:buClr>
                <a:schemeClr val="dk1"/>
              </a:buClr>
              <a:buFont typeface="Arial"/>
              <a:buNone/>
            </a:pPr>
            <a:r>
              <a:rPr lang="en"/>
              <a:t>1：淋巴，胸膜；2：肺；3：肾；4：淋巴，脾脏</a:t>
            </a:r>
            <a:endParaRPr/>
          </a:p>
        </p:txBody>
      </p:sp>
      <p:sp>
        <p:nvSpPr>
          <p:cNvPr id="163" name="Google Shape;163;gd2a7fa99c4_2_1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2a7fa99c4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d2a7fa99c4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200"/>
              <a:buFont typeface="Noto Sans Symbols"/>
              <a:buChar char="●"/>
            </a:pPr>
            <a:r>
              <a:rPr lang="en">
                <a:solidFill>
                  <a:schemeClr val="dk1"/>
                </a:solidFill>
              </a:rPr>
              <a:t>使用 1013 位病人数据进行检测模型的开发，包括</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870 例 HCC 病人，接受切除手术，有病理确认</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143 例非 HCC 病人，接受超声检查疑似有肝占位，但最终确诊非 HCC</a:t>
            </a:r>
            <a:endParaRPr>
              <a:solidFill>
                <a:schemeClr val="dk1"/>
              </a:solidFill>
            </a:endParaRPr>
          </a:p>
          <a:p>
            <a:pPr marL="342900" lvl="0" indent="-342900" algn="l" rtl="0">
              <a:spcBef>
                <a:spcPts val="0"/>
              </a:spcBef>
              <a:spcAft>
                <a:spcPts val="0"/>
              </a:spcAft>
              <a:buClr>
                <a:schemeClr val="dk1"/>
              </a:buClr>
              <a:buSzPts val="1200"/>
              <a:buFont typeface="Noto Sans Symbols"/>
              <a:buChar char="●"/>
            </a:pPr>
            <a:r>
              <a:rPr lang="en">
                <a:solidFill>
                  <a:schemeClr val="dk1"/>
                </a:solidFill>
              </a:rPr>
              <a:t>使用 250 位病人数据进行性能验证（106 例 HCC 病人，144 例非 HCC 病人）诊断结果为</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平扫 CT：敏感度 67%，特异性 88%</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腹部 CT：敏感度 74%，特异性 97%</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动态增强 CT：敏感度 84%，特异性 96%</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参照 Hepatology 2018 年数据，医生在 CT 上的平均精度：敏感度 66%，特异性 92% </a:t>
            </a:r>
            <a:endParaRPr/>
          </a:p>
        </p:txBody>
      </p:sp>
      <p:sp>
        <p:nvSpPr>
          <p:cNvPr id="184" name="Google Shape;184;gd2a7fa99c4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22.xml"/><Relationship Id="rId5" Type="http://schemas.openxmlformats.org/officeDocument/2006/relationships/image" Target="../media/image10.png"/><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2.emf"/><Relationship Id="rId4" Type="http://schemas.openxmlformats.org/officeDocument/2006/relationships/oleObject" Target="../embeddings/oleObject16.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2.emf"/><Relationship Id="rId4" Type="http://schemas.openxmlformats.org/officeDocument/2006/relationships/oleObject" Target="../embeddings/oleObject17.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4.emf"/><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9.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20.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2.emf"/><Relationship Id="rId4" Type="http://schemas.openxmlformats.org/officeDocument/2006/relationships/oleObject" Target="../embeddings/oleObject21.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2.emf"/><Relationship Id="rId4" Type="http://schemas.openxmlformats.org/officeDocument/2006/relationships/oleObject" Target="../embeddings/oleObject22.bin"/></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4.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0.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25.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6.xml"/><Relationship Id="rId1" Type="http://schemas.openxmlformats.org/officeDocument/2006/relationships/tags" Target="../tags/tag45.xml"/><Relationship Id="rId5" Type="http://schemas.openxmlformats.org/officeDocument/2006/relationships/image" Target="../media/image22.png"/><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emf"/><Relationship Id="rId5" Type="http://schemas.openxmlformats.org/officeDocument/2006/relationships/oleObject" Target="../embeddings/oleObject10.bin"/><Relationship Id="rId4"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3" name="矩形 2"/>
          <p:cNvSpPr/>
          <p:nvPr userDrawn="1"/>
        </p:nvSpPr>
        <p:spPr>
          <a:xfrm>
            <a:off x="0" y="0"/>
            <a:ext cx="129309" cy="6858000"/>
          </a:xfrm>
          <a:prstGeom prst="rect">
            <a:avLst/>
          </a:prstGeom>
          <a:solidFill>
            <a:schemeClr val="accent1">
              <a:lumMod val="7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400" dirty="0">
              <a:solidFill>
                <a:schemeClr val="tx1"/>
              </a:solidFill>
            </a:endParaRPr>
          </a:p>
        </p:txBody>
      </p:sp>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2"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3" name="Picture 2"/>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r="6177"/>
          <a:stretch/>
        </p:blipFill>
        <p:spPr bwMode="auto">
          <a:xfrm>
            <a:off x="295564" y="0"/>
            <a:ext cx="1189643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userDrawn="1"/>
        </p:nvSpPr>
        <p:spPr bwMode="black">
          <a:xfrm>
            <a:off x="115021" y="2004291"/>
            <a:ext cx="9415624" cy="2292405"/>
          </a:xfrm>
          <a:prstGeom prst="rect">
            <a:avLst/>
          </a:prstGeom>
          <a:solidFill>
            <a:srgbClr val="EA5404">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7305368" y="6207842"/>
            <a:ext cx="4681760" cy="327148"/>
          </a:xfrm>
          <a:prstGeom prst="rect">
            <a:avLst/>
          </a:prstGeom>
          <a:noFill/>
        </p:spPr>
        <p:txBody>
          <a:bodyPr anchor="ctr"/>
          <a:lstStyle>
            <a:lvl1pPr algn="r">
              <a:lnSpc>
                <a:spcPct val="110000"/>
              </a:lnSpc>
              <a:buNone/>
              <a:defRPr sz="1600" b="1" cap="all" baseline="0">
                <a:solidFill>
                  <a:srgbClr val="FFFFF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3834054"/>
            <a:ext cx="7607902" cy="436195"/>
          </a:xfrm>
          <a:prstGeom prst="rect">
            <a:avLst/>
          </a:prstGeom>
        </p:spPr>
        <p:txBody>
          <a:bodyPr anchor="ctr"/>
          <a:lstStyle>
            <a:lvl1pPr marL="0" indent="0" algn="l">
              <a:lnSpc>
                <a:spcPct val="110000"/>
              </a:lnSpc>
              <a:buNone/>
              <a:defRPr sz="2000" b="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2257799"/>
            <a:ext cx="7607902" cy="1431161"/>
          </a:xfrm>
          <a:prstGeom prst="rect">
            <a:avLst/>
          </a:prstGeom>
        </p:spPr>
        <p:txBody>
          <a:bodyPr wrap="square" anchor="ctr">
            <a:noAutofit/>
          </a:bodyPr>
          <a:lstStyle>
            <a:lvl1pPr algn="l">
              <a:lnSpc>
                <a:spcPct val="93000"/>
              </a:lnSpc>
              <a:defRPr sz="5000" b="1" baseline="0">
                <a:solidFill>
                  <a:schemeClr val="bg1"/>
                </a:solidFill>
                <a:latin typeface="+mj-lt"/>
                <a:sym typeface="Trebuchet MS" panose="020B0603020202020204" pitchFamily="34" charset="0"/>
              </a:defRPr>
            </a:lvl1pPr>
          </a:lstStyle>
          <a:p>
            <a:r>
              <a:rPr lang="en-US" altLang="zh-CN" dirty="0"/>
              <a:t>Title in Title Case</a:t>
            </a:r>
            <a:endParaRPr lang="en-US" dirty="0"/>
          </a:p>
        </p:txBody>
      </p:sp>
      <p:grpSp>
        <p:nvGrpSpPr>
          <p:cNvPr id="16" name="组合 15"/>
          <p:cNvGrpSpPr>
            <a:grpSpLocks noChangeAspect="1"/>
          </p:cNvGrpSpPr>
          <p:nvPr userDrawn="1"/>
        </p:nvGrpSpPr>
        <p:grpSpPr>
          <a:xfrm>
            <a:off x="652637" y="297259"/>
            <a:ext cx="1150838" cy="432048"/>
            <a:chOff x="13103547" y="829734"/>
            <a:chExt cx="2203232" cy="827288"/>
          </a:xfrm>
        </p:grpSpPr>
        <p:pic>
          <p:nvPicPr>
            <p:cNvPr id="17" name="图片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86494" y="885667"/>
              <a:ext cx="1720285" cy="720000"/>
            </a:xfrm>
            <a:prstGeom prst="rect">
              <a:avLst/>
            </a:prstGeom>
          </p:spPr>
        </p:pic>
        <p:grpSp>
          <p:nvGrpSpPr>
            <p:cNvPr id="19" name="组合 18"/>
            <p:cNvGrpSpPr/>
            <p:nvPr userDrawn="1"/>
          </p:nvGrpSpPr>
          <p:grpSpPr>
            <a:xfrm>
              <a:off x="13103547" y="829734"/>
              <a:ext cx="171450" cy="827288"/>
              <a:chOff x="12841961" y="829734"/>
              <a:chExt cx="171450" cy="827288"/>
            </a:xfrm>
          </p:grpSpPr>
          <p:cxnSp>
            <p:nvCxnSpPr>
              <p:cNvPr id="28" name="直接连接符 27"/>
              <p:cNvCxnSpPr/>
              <p:nvPr userDrawn="1"/>
            </p:nvCxnSpPr>
            <p:spPr>
              <a:xfrm>
                <a:off x="12841961" y="829734"/>
                <a:ext cx="0" cy="827288"/>
              </a:xfrm>
              <a:prstGeom prst="line">
                <a:avLst/>
              </a:prstGeom>
              <a:ln w="57150">
                <a:solidFill>
                  <a:srgbClr val="EA5404"/>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13013411" y="829734"/>
                <a:ext cx="0" cy="827288"/>
              </a:xfrm>
              <a:prstGeom prst="line">
                <a:avLst/>
              </a:prstGeom>
              <a:ln w="25400">
                <a:solidFill>
                  <a:srgbClr val="EA5404"/>
                </a:solidFill>
              </a:ln>
            </p:spPr>
            <p:style>
              <a:lnRef idx="1">
                <a:schemeClr val="accent1"/>
              </a:lnRef>
              <a:fillRef idx="0">
                <a:schemeClr val="accent1"/>
              </a:fillRef>
              <a:effectRef idx="0">
                <a:schemeClr val="accent1"/>
              </a:effectRef>
              <a:fontRef idx="minor">
                <a:schemeClr val="tx1"/>
              </a:fontRef>
            </p:style>
          </p:cxnSp>
        </p:grpSp>
      </p:grpSp>
      <p:cxnSp>
        <p:nvCxnSpPr>
          <p:cNvPr id="5" name="直接连接符 4"/>
          <p:cNvCxnSpPr/>
          <p:nvPr userDrawn="1"/>
        </p:nvCxnSpPr>
        <p:spPr>
          <a:xfrm>
            <a:off x="953729" y="3762866"/>
            <a:ext cx="860322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203200" y="0"/>
            <a:ext cx="0" cy="685800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01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extLst>
              <p:ext uri="{D42A27DB-BD31-4B8C-83A1-F6EECF244321}">
                <p14:modId xmlns:p14="http://schemas.microsoft.com/office/powerpoint/2010/main" val="39135884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prstClr val="black">
                    <a:lumMod val="50000"/>
                  </a:prstClr>
                </a:solidFill>
                <a:sym typeface="Trebuchet MS" panose="020B0603020202020204" pitchFamily="34" charset="0"/>
              </a:rPr>
              <a:t>演示文稿</a:t>
            </a:r>
            <a:r>
              <a:rPr lang="en-US" altLang="zh-CN" sz="700">
                <a:solidFill>
                  <a:prstClr val="black">
                    <a:lumMod val="50000"/>
                  </a:prstClr>
                </a:solidFill>
                <a:sym typeface="Trebuchet MS" panose="020B0603020202020204" pitchFamily="34" charset="0"/>
              </a:rPr>
              <a:t>1</a:t>
            </a:r>
            <a:endParaRPr lang="en-US" sz="700" dirty="0">
              <a:solidFill>
                <a:prstClr val="black">
                  <a:lumMod val="50000"/>
                </a:prstClr>
              </a:solidFill>
              <a:sym typeface="Trebuchet MS" panose="020B0603020202020204" pitchFamily="34" charset="0"/>
            </a:endParaRPr>
          </a:p>
        </p:txBody>
      </p:sp>
      <p:sp>
        <p:nvSpPr>
          <p:cNvPr id="18" name="文本框 2"/>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pic>
        <p:nvPicPr>
          <p:cNvPr id="20" name="Picture 1">
            <a:extLst>
              <a:ext uri="{FF2B5EF4-FFF2-40B4-BE49-F238E27FC236}">
                <a16:creationId xmlns:a16="http://schemas.microsoft.com/office/drawing/2014/main" id="{2A8F2B94-CBFB-4E46-9264-F6EA051F765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23646" t="3889" r="23646" b="3889"/>
          <a:stretch/>
        </p:blipFill>
        <p:spPr>
          <a:xfrm>
            <a:off x="368088" y="1470025"/>
            <a:ext cx="3980888" cy="3917950"/>
          </a:xfrm>
          <a:prstGeom prst="rect">
            <a:avLst/>
          </a:prstGeom>
        </p:spPr>
      </p:pic>
      <p:sp>
        <p:nvSpPr>
          <p:cNvPr id="7" name="Title Placeholder 1"/>
          <p:cNvSpPr>
            <a:spLocks noGrp="1"/>
          </p:cNvSpPr>
          <p:nvPr>
            <p:ph type="title" hasCustomPrompt="1"/>
          </p:nvPr>
        </p:nvSpPr>
        <p:spPr>
          <a:xfrm>
            <a:off x="368088" y="2676293"/>
            <a:ext cx="3980888" cy="1473962"/>
          </a:xfrm>
          <a:prstGeom prst="rect">
            <a:avLst/>
          </a:prstGeom>
        </p:spPr>
        <p:txBody>
          <a:bodyPr vert="horz" wrap="square" lIns="0" tIns="0" rIns="0" bIns="0" rtlCol="0" anchor="ctr">
            <a:noAutofit/>
          </a:bodyPr>
          <a:lstStyle>
            <a:lvl1pPr algn="ctr">
              <a:lnSpc>
                <a:spcPct val="100000"/>
              </a:lnSpc>
              <a:defRPr sz="4400" b="1">
                <a:solidFill>
                  <a:schemeClr val="tx1"/>
                </a:solidFill>
              </a:defRPr>
            </a:lvl1pPr>
          </a:lstStyle>
          <a:p>
            <a:r>
              <a:rPr lang="en-US" dirty="0"/>
              <a:t>Agenda</a:t>
            </a:r>
          </a:p>
        </p:txBody>
      </p:sp>
    </p:spTree>
    <p:extLst>
      <p:ext uri="{BB962C8B-B14F-4D97-AF65-F5344CB8AC3E}">
        <p14:creationId xmlns:p14="http://schemas.microsoft.com/office/powerpoint/2010/main" val="1041483413"/>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extLst>
              <p:ext uri="{D42A27DB-BD31-4B8C-83A1-F6EECF244321}">
                <p14:modId xmlns:p14="http://schemas.microsoft.com/office/powerpoint/2010/main" val="40272437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prstClr val="black">
                    <a:lumMod val="50000"/>
                  </a:prstClr>
                </a:solidFill>
                <a:sym typeface="Trebuchet MS" panose="020B0603020202020204" pitchFamily="34" charset="0"/>
              </a:rPr>
              <a:t>演示文稿</a:t>
            </a:r>
            <a:r>
              <a:rPr lang="en-US" altLang="zh-CN" sz="700">
                <a:solidFill>
                  <a:prstClr val="black">
                    <a:lumMod val="50000"/>
                  </a:prstClr>
                </a:solidFill>
                <a:sym typeface="Trebuchet MS" panose="020B0603020202020204" pitchFamily="34" charset="0"/>
              </a:rPr>
              <a:t>1</a:t>
            </a:r>
            <a:endParaRPr lang="en-US" sz="700" dirty="0">
              <a:solidFill>
                <a:prstClr val="black">
                  <a:lumMod val="50000"/>
                </a:prstClr>
              </a:solidFill>
              <a:sym typeface="Trebuchet MS" panose="020B0603020202020204" pitchFamily="34" charset="0"/>
            </a:endParaRPr>
          </a:p>
        </p:txBody>
      </p:sp>
      <p:sp>
        <p:nvSpPr>
          <p:cNvPr id="7" name="Title Placeholder 1"/>
          <p:cNvSpPr>
            <a:spLocks noGrp="1"/>
          </p:cNvSpPr>
          <p:nvPr>
            <p:ph type="title" hasCustomPrompt="1"/>
          </p:nvPr>
        </p:nvSpPr>
        <p:spPr>
          <a:xfrm>
            <a:off x="360000" y="176259"/>
            <a:ext cx="11478878" cy="720000"/>
          </a:xfrm>
          <a:prstGeom prst="rect">
            <a:avLst/>
          </a:prstGeom>
        </p:spPr>
        <p:txBody>
          <a:bodyPr vert="horz" wrap="square" lIns="0" tIns="0" rIns="0" bIns="0" rtlCol="0" anchor="t">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397059"/>
            <a:ext cx="1124842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rgbClr val="A9A9A9"/>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
        <p:nvSpPr>
          <p:cNvPr id="13" name="文本框 2"/>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1038038609"/>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extLst>
              <p:ext uri="{D42A27DB-BD31-4B8C-83A1-F6EECF244321}">
                <p14:modId xmlns:p14="http://schemas.microsoft.com/office/powerpoint/2010/main" val="31145898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2"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9" name="Picture 4">
            <a:extLst>
              <a:ext uri="{FF2B5EF4-FFF2-40B4-BE49-F238E27FC236}">
                <a16:creationId xmlns:a16="http://schemas.microsoft.com/office/drawing/2014/main" id="{4688EABA-F0A4-4BC8-8089-E4223551FD8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4271" t="5185" r="24271" b="5185"/>
          <a:stretch/>
        </p:blipFill>
        <p:spPr>
          <a:xfrm>
            <a:off x="2983128" y="379141"/>
            <a:ext cx="6225744" cy="6099718"/>
          </a:xfrm>
          <a:prstGeom prst="rect">
            <a:avLst/>
          </a:prstGeom>
        </p:spPr>
      </p:pic>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chemeClr val="accent1">
                    <a:lumMod val="75000"/>
                  </a:schemeClr>
                </a:solidFill>
              </a:defRPr>
            </a:lvl1pPr>
          </a:lstStyle>
          <a:p>
            <a:pPr lvl="0"/>
            <a:r>
              <a:rPr lang="en-US" altLang="zh-CN" dirty="0"/>
              <a:t>Click to add content</a:t>
            </a:r>
            <a:endParaRPr lang="zh-CN" altLang="en-US" dirty="0"/>
          </a:p>
        </p:txBody>
      </p:sp>
      <p:sp>
        <p:nvSpPr>
          <p:cNvPr id="5" name="文本框 2">
            <a:extLst>
              <a:ext uri="{FF2B5EF4-FFF2-40B4-BE49-F238E27FC236}">
                <a16:creationId xmlns:a16="http://schemas.microsoft.com/office/drawing/2014/main" id="{C692D407-DCF8-4111-BE4B-EBAB0AA43BA3}"/>
              </a:ext>
            </a:extLst>
          </p:cNvPr>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3439404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380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19818-56FB-49A6-BF21-3F8C6491ED77}"/>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27838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2. Slide Title"/>
          <p:cNvSpPr>
            <a:spLocks noGrp="1"/>
          </p:cNvSpPr>
          <p:nvPr>
            <p:ph type="title"/>
          </p:nvPr>
        </p:nvSpPr>
        <p:spPr bwMode="gray"/>
        <p:txBody>
          <a:bodyPr/>
          <a:lstStyle>
            <a:lvl1pPr>
              <a:defRPr>
                <a:latin typeface="+mj-lt"/>
                <a:ea typeface="+mj-ea"/>
              </a:defRPr>
            </a:lvl1pPr>
          </a:lstStyle>
          <a:p>
            <a:r>
              <a:rPr lang="en-US" dirty="0"/>
              <a:t>Click to edit Master title style</a:t>
            </a:r>
            <a:endParaRPr lang="x-none" dirty="0"/>
          </a:p>
        </p:txBody>
      </p:sp>
      <p:sp>
        <p:nvSpPr>
          <p:cNvPr id="5" name="doc id" hidden="1"/>
          <p:cNvSpPr>
            <a:spLocks noChangeArrowheads="1"/>
          </p:cNvSpPr>
          <p:nvPr userDrawn="1"/>
        </p:nvSpPr>
        <p:spPr bwMode="gray">
          <a:xfrm>
            <a:off x="10670215" y="51833"/>
            <a:ext cx="1190119" cy="96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3526"/>
            <a:endParaRPr lang="x-none" sz="612" dirty="0">
              <a:solidFill>
                <a:srgbClr val="808080"/>
              </a:solidFill>
            </a:endParaRPr>
          </a:p>
        </p:txBody>
      </p:sp>
    </p:spTree>
    <p:extLst>
      <p:ext uri="{BB962C8B-B14F-4D97-AF65-F5344CB8AC3E}">
        <p14:creationId xmlns:p14="http://schemas.microsoft.com/office/powerpoint/2010/main" val="1473564320"/>
      </p:ext>
    </p:extLst>
  </p:cSld>
  <p:clrMapOvr>
    <a:masterClrMapping/>
  </p:clrMapOvr>
  <p:extLst>
    <p:ext uri="{DCECCB84-F9BA-43D5-87BE-67443E8EF086}">
      <p15:sldGuideLst xmlns:p15="http://schemas.microsoft.com/office/powerpoint/2012/main">
        <p15:guide id="1" pos="7340">
          <p15:clr>
            <a:srgbClr val="F26B43"/>
          </p15:clr>
        </p15:guide>
        <p15:guide id="2" pos="99">
          <p15:clr>
            <a:srgbClr val="F26B43"/>
          </p15:clr>
        </p15:guide>
        <p15:guide id="3" orient="horz" pos="688">
          <p15:clr>
            <a:srgbClr val="F26B43"/>
          </p15:clr>
        </p15:guide>
        <p15:guide id="4" orient="horz" pos="3911">
          <p15:clr>
            <a:srgbClr val="F26B43"/>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1"/>
            </p:custDataLst>
            <p:extLst>
              <p:ext uri="{D42A27DB-BD31-4B8C-83A1-F6EECF244321}">
                <p14:modId xmlns:p14="http://schemas.microsoft.com/office/powerpoint/2010/main" val="1804158320"/>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幻灯片" r:id="rId3" imgW="498" imgH="499" progId="TCLayout.ActiveDocument.1">
                  <p:embed/>
                </p:oleObj>
              </mc:Choice>
              <mc:Fallback>
                <p:oleObj name="think-cell 幻灯片" r:id="rId3" imgW="498" imgH="499" progId="TCLayout.ActiveDocument.1">
                  <p:embed/>
                  <p:pic>
                    <p:nvPicPr>
                      <p:cNvPr id="7" name="对象 6" hidden="1"/>
                      <p:cNvPicPr/>
                      <p:nvPr/>
                    </p:nvPicPr>
                    <p:blipFill>
                      <a:blip r:embed="rId4"/>
                      <a:stretch>
                        <a:fillRect/>
                      </a:stretch>
                    </p:blipFill>
                    <p:spPr>
                      <a:xfrm>
                        <a:off x="2118" y="2118"/>
                        <a:ext cx="2117" cy="2117"/>
                      </a:xfrm>
                      <a:prstGeom prst="rect">
                        <a:avLst/>
                      </a:prstGeom>
                    </p:spPr>
                  </p:pic>
                </p:oleObj>
              </mc:Fallback>
            </mc:AlternateContent>
          </a:graphicData>
        </a:graphic>
      </p:graphicFrame>
      <p:pic>
        <p:nvPicPr>
          <p:cNvPr id="4" name="Picture 3"/>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71293"/>
          <a:stretch/>
        </p:blipFill>
        <p:spPr bwMode="auto">
          <a:xfrm>
            <a:off x="0" y="702836"/>
            <a:ext cx="12192000" cy="13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6742119"/>
            <a:ext cx="12192000" cy="115887"/>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1" rIns="121903" bIns="60951" anchor="ctr"/>
          <a:lstStyle/>
          <a:p>
            <a:pPr algn="ctr" defTabSz="1219080">
              <a:defRPr/>
            </a:pPr>
            <a:endParaRPr lang="zh-CN" altLang="en-US" sz="2400">
              <a:solidFill>
                <a:prstClr val="white"/>
              </a:solidFill>
              <a:latin typeface="Calibri"/>
              <a:ea typeface="宋体" panose="02010600030101010101" pitchFamily="2" charset="-122"/>
            </a:endParaRPr>
          </a:p>
        </p:txBody>
      </p:sp>
      <p:sp>
        <p:nvSpPr>
          <p:cNvPr id="2" name="标题 1"/>
          <p:cNvSpPr>
            <a:spLocks noGrp="1"/>
          </p:cNvSpPr>
          <p:nvPr>
            <p:ph type="title"/>
          </p:nvPr>
        </p:nvSpPr>
        <p:spPr>
          <a:xfrm>
            <a:off x="801621" y="241511"/>
            <a:ext cx="9038795" cy="431136"/>
          </a:xfrm>
        </p:spPr>
        <p:txBody>
          <a:bodyPr>
            <a:noAutofit/>
          </a:bodyPr>
          <a:lstStyle>
            <a:lvl1pPr algn="l">
              <a:defRPr sz="2400" b="1">
                <a:solidFill>
                  <a:srgbClr val="EC5401"/>
                </a:solidFill>
                <a:latin typeface="华文楷体" panose="02010600040101010101" pitchFamily="2" charset="-122"/>
                <a:ea typeface="华文楷体" panose="020106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50000"/>
              </a:lnSpc>
              <a:buSzPct val="100000"/>
              <a:buFont typeface="Arial" pitchFamily="34" charset="0"/>
              <a:buBlip>
                <a:blip r:embed="rId6"/>
              </a:buBlip>
              <a:defRPr sz="2400">
                <a:latin typeface="微软雅黑" pitchFamily="34" charset="-122"/>
                <a:ea typeface="微软雅黑" pitchFamily="34" charset="-122"/>
              </a:defRPr>
            </a:lvl1pPr>
            <a:lvl2pPr marL="988386" indent="-378847">
              <a:buFont typeface="Wingdings" panose="05000000000000000000" pitchFamily="2" charset="2"/>
              <a:buChar char="Ø"/>
              <a:defRPr sz="24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marL="2131271" indent="-302652">
              <a:buFont typeface="Wingdings" panose="05000000000000000000" pitchFamily="2" charset="2"/>
              <a:buChar char="ü"/>
              <a:defRPr sz="2400">
                <a:latin typeface="微软雅黑" panose="020B0503020204020204" pitchFamily="34" charset="-122"/>
                <a:ea typeface="微软雅黑" panose="020B0503020204020204" pitchFamily="34" charset="-122"/>
              </a:defRPr>
            </a:lvl4pPr>
            <a:lvl5pPr>
              <a:defRPr sz="2400">
                <a:latin typeface="微软雅黑" panose="020B0503020204020204" pitchFamily="34" charset="-122"/>
                <a:ea typeface="微软雅黑" panose="020B0503020204020204" pitchFamily="34" charset="-122"/>
              </a:defRPr>
            </a:lvl5pPr>
          </a:lstStyle>
          <a:p>
            <a:pPr lvl="0"/>
            <a:endParaRPr lang="en-US" altLang="zh-CN" dirty="0"/>
          </a:p>
          <a:p>
            <a:pPr lvl="1"/>
            <a:endParaRPr lang="en-US" altLang="zh-CN" sz="2400" dirty="0"/>
          </a:p>
          <a:p>
            <a:pPr lvl="2"/>
            <a:endParaRPr lang="en-US" altLang="zh-CN" dirty="0"/>
          </a:p>
          <a:p>
            <a:pPr lvl="3"/>
            <a:endParaRPr lang="en-US" altLang="zh-CN" dirty="0"/>
          </a:p>
          <a:p>
            <a:pPr lvl="4"/>
            <a:endParaRPr lang="zh-CN" altLang="en-US" dirty="0"/>
          </a:p>
        </p:txBody>
      </p:sp>
      <p:sp>
        <p:nvSpPr>
          <p:cNvPr id="6" name="灯片编号占位符 5"/>
          <p:cNvSpPr>
            <a:spLocks noGrp="1"/>
          </p:cNvSpPr>
          <p:nvPr>
            <p:ph type="sldNum" sz="quarter" idx="10"/>
          </p:nvPr>
        </p:nvSpPr>
        <p:spPr/>
        <p:txBody>
          <a:bodyPr/>
          <a:lstStyle>
            <a:lvl1pPr>
              <a:defRPr>
                <a:latin typeface="微软雅黑" pitchFamily="34" charset="-122"/>
                <a:ea typeface="微软雅黑" pitchFamily="34" charset="-122"/>
              </a:defRPr>
            </a:lvl1pPr>
          </a:lstStyle>
          <a:p>
            <a:pPr>
              <a:defRPr/>
            </a:pPr>
            <a:fld id="{8FB13A49-5DE8-4DEC-BF6F-381393521364}"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8" name="日期占位符 7"/>
          <p:cNvSpPr>
            <a:spLocks noGrp="1"/>
          </p:cNvSpPr>
          <p:nvPr>
            <p:ph type="dt" sz="half" idx="11"/>
          </p:nvPr>
        </p:nvSpPr>
        <p:spPr/>
        <p:txBody>
          <a:bodyPr/>
          <a:lstStyle/>
          <a:p>
            <a:pPr>
              <a:defRPr/>
            </a:pPr>
            <a:endParaRPr lang="zh-CN" altLang="en-US">
              <a:solidFill>
                <a:prstClr val="black">
                  <a:tint val="75000"/>
                </a:prstClr>
              </a:solidFill>
              <a:ea typeface="宋体" panose="02010600030101010101" pitchFamily="2" charset="-122"/>
            </a:endParaRPr>
          </a:p>
        </p:txBody>
      </p:sp>
      <p:sp>
        <p:nvSpPr>
          <p:cNvPr id="9" name="页脚占位符 8"/>
          <p:cNvSpPr>
            <a:spLocks noGrp="1"/>
          </p:cNvSpPr>
          <p:nvPr>
            <p:ph type="ftr" sz="quarter" idx="12"/>
          </p:nvPr>
        </p:nvSpPr>
        <p:spPr/>
        <p:txBody>
          <a:bodyPr/>
          <a:lstStyle/>
          <a:p>
            <a:pPr>
              <a:defRPr/>
            </a:pPr>
            <a:endParaRPr lang="zh-CN" altLang="en-US">
              <a:solidFill>
                <a:prstClr val="black">
                  <a:tint val="75000"/>
                </a:prstClr>
              </a:solidFill>
              <a:ea typeface="宋体" panose="02010600030101010101" pitchFamily="2" charset="-122"/>
            </a:endParaRPr>
          </a:p>
        </p:txBody>
      </p:sp>
    </p:spTree>
    <p:extLst>
      <p:ext uri="{BB962C8B-B14F-4D97-AF65-F5344CB8AC3E}">
        <p14:creationId xmlns:p14="http://schemas.microsoft.com/office/powerpoint/2010/main" val="1631532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a:t>
            </a:r>
            <a:r>
              <a:rPr lang="zh-CN" altLang="en-US" sz="700">
                <a:solidFill>
                  <a:schemeClr val="bg1">
                    <a:lumMod val="50000"/>
                  </a:schemeClr>
                </a:solidFill>
                <a:latin typeface="+mn-lt"/>
                <a:sym typeface="Trebuchet MS" panose="020B0603020202020204" pitchFamily="34" charset="0"/>
              </a:rPr>
              <a:t>材料汇总</a:t>
            </a:r>
            <a:r>
              <a:rPr lang="en-US" altLang="zh-CN" sz="700">
                <a:solidFill>
                  <a:schemeClr val="bg1">
                    <a:lumMod val="50000"/>
                  </a:schemeClr>
                </a:solidFill>
                <a:latin typeface="+mn-lt"/>
                <a:sym typeface="Trebuchet MS" panose="020B0603020202020204" pitchFamily="34" charset="0"/>
              </a:rPr>
              <a:t>】201809CIO office sample sldies v5.pptx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
        <p:nvSpPr>
          <p:cNvPr id="6" name="矩形 5"/>
          <p:cNvSpPr/>
          <p:nvPr userDrawn="1"/>
        </p:nvSpPr>
        <p:spPr>
          <a:xfrm>
            <a:off x="-799856" y="734399"/>
            <a:ext cx="576000" cy="252000"/>
          </a:xfrm>
          <a:prstGeom prst="rect">
            <a:avLst/>
          </a:prstGeom>
          <a:solidFill>
            <a:srgbClr val="FE7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799856" y="1498155"/>
            <a:ext cx="576000" cy="252000"/>
          </a:xfrm>
          <a:prstGeom prst="rect">
            <a:avLst/>
          </a:prstGeom>
          <a:solidFill>
            <a:schemeClr val="accent6">
              <a:lumMod val="40000"/>
              <a:lumOff val="6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lnSpc>
                <a:spcPct val="90000"/>
              </a:lnSpc>
              <a:spcAft>
                <a:spcPts val="1000"/>
              </a:spcAft>
            </a:pPr>
            <a:endParaRPr lang="zh-CN" altLang="en-US" sz="1100" dirty="0">
              <a:solidFill>
                <a:schemeClr val="tx1"/>
              </a:solidFill>
            </a:endParaRPr>
          </a:p>
        </p:txBody>
      </p:sp>
      <p:sp>
        <p:nvSpPr>
          <p:cNvPr id="11" name="矩形 10"/>
          <p:cNvSpPr/>
          <p:nvPr userDrawn="1"/>
        </p:nvSpPr>
        <p:spPr>
          <a:xfrm>
            <a:off x="-799856" y="1116277"/>
            <a:ext cx="576000" cy="252000"/>
          </a:xfrm>
          <a:prstGeom prst="rect">
            <a:avLst/>
          </a:prstGeom>
          <a:solidFill>
            <a:schemeClr val="tx2">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lnSpc>
                <a:spcPct val="90000"/>
              </a:lnSpc>
              <a:spcAft>
                <a:spcPts val="1000"/>
              </a:spcAft>
            </a:pPr>
            <a:endParaRPr lang="zh-CN" altLang="en-US" sz="1100" dirty="0">
              <a:solidFill>
                <a:schemeClr val="bg1"/>
              </a:solidFill>
            </a:endParaRPr>
          </a:p>
        </p:txBody>
      </p:sp>
    </p:spTree>
    <p:extLst>
      <p:ext uri="{BB962C8B-B14F-4D97-AF65-F5344CB8AC3E}">
        <p14:creationId xmlns:p14="http://schemas.microsoft.com/office/powerpoint/2010/main" val="2503962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6"/>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a:t>
            </a:r>
            <a:r>
              <a:rPr lang="zh-CN" altLang="en-US" sz="700">
                <a:solidFill>
                  <a:schemeClr val="bg1">
                    <a:lumMod val="50000"/>
                  </a:schemeClr>
                </a:solidFill>
                <a:latin typeface="+mn-lt"/>
                <a:sym typeface="Trebuchet MS" panose="020B0603020202020204" pitchFamily="34" charset="0"/>
              </a:rPr>
              <a:t>材料汇总</a:t>
            </a:r>
            <a:r>
              <a:rPr lang="en-US" altLang="zh-CN" sz="700">
                <a:solidFill>
                  <a:schemeClr val="bg1">
                    <a:lumMod val="50000"/>
                  </a:schemeClr>
                </a:solidFill>
                <a:latin typeface="+mn-lt"/>
                <a:sym typeface="Trebuchet MS" panose="020B0603020202020204" pitchFamily="34" charset="0"/>
              </a:rPr>
              <a:t>】201809CIO office sample sldies v5.pptx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1"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6" name="矩形 5">
            <a:extLst>
              <a:ext uri="{FF2B5EF4-FFF2-40B4-BE49-F238E27FC236}">
                <a16:creationId xmlns:a16="http://schemas.microsoft.com/office/drawing/2014/main" id="{EABC3398-290F-4251-88E5-03B4F753E184}"/>
              </a:ext>
            </a:extLst>
          </p:cNvPr>
          <p:cNvSpPr/>
          <p:nvPr userDrawn="1"/>
        </p:nvSpPr>
        <p:spPr>
          <a:xfrm>
            <a:off x="203223" y="6461080"/>
            <a:ext cx="11051664" cy="297454"/>
          </a:xfrm>
          <a:prstGeom prst="rect">
            <a:avLst/>
          </a:prstGeom>
        </p:spPr>
        <p:txBody>
          <a:bodyPr wrap="square">
            <a:spAutoFit/>
          </a:bodyPr>
          <a:lstStyle/>
          <a:p>
            <a:r>
              <a:rPr lang="zh-CN" altLang="en-US" sz="1200" dirty="0">
                <a:solidFill>
                  <a:schemeClr val="accent5"/>
                </a:solidFill>
                <a:latin typeface="华文楷体"/>
                <a:ea typeface="+mj-ea"/>
                <a:cs typeface="+mj-cs"/>
                <a:sym typeface="Trebuchet MS" panose="020B0603020202020204" pitchFamily="34" charset="0"/>
              </a:rPr>
              <a:t>申明：本材料仅供集团内部学习交流使用，严禁出于商业目的使用，以避免不必要的纠纷。</a:t>
            </a:r>
            <a:r>
              <a:rPr lang="en-US" altLang="zh-CN" sz="1333" dirty="0">
                <a:solidFill>
                  <a:srgbClr val="FF0000"/>
                </a:solidFill>
                <a:latin typeface="华文楷体"/>
                <a:ea typeface="+mj-ea"/>
                <a:cs typeface="+mj-cs"/>
                <a:sym typeface="Trebuchet MS" panose="020B0603020202020204" pitchFamily="34" charset="0"/>
              </a:rPr>
              <a:t>		</a:t>
            </a:r>
            <a:endParaRPr lang="zh-CN" altLang="en-US" sz="1333" dirty="0">
              <a:solidFill>
                <a:schemeClr val="accent5"/>
              </a:solidFill>
              <a:latin typeface="华文楷体"/>
              <a:ea typeface="+mj-ea"/>
              <a:cs typeface="+mj-cs"/>
              <a:sym typeface="Trebuchet MS" panose="020B0603020202020204" pitchFamily="34" charset="0"/>
            </a:endParaRPr>
          </a:p>
        </p:txBody>
      </p:sp>
    </p:spTree>
    <p:extLst>
      <p:ext uri="{BB962C8B-B14F-4D97-AF65-F5344CB8AC3E}">
        <p14:creationId xmlns:p14="http://schemas.microsoft.com/office/powerpoint/2010/main" val="4017697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矩形 5" hidden="1"/>
          <p:cNvSpPr/>
          <p:nvPr userDrawn="1">
            <p:custDataLst>
              <p:tags r:id="rId2"/>
            </p:custDataLst>
          </p:nvPr>
        </p:nvSpPr>
        <p:spPr>
          <a:xfrm>
            <a:off x="0" y="0"/>
            <a:ext cx="158750"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eaLnBrk="1">
              <a:lnSpc>
                <a:spcPct val="93000"/>
              </a:lnSpc>
              <a:spcBef>
                <a:spcPct val="0"/>
              </a:spcBef>
              <a:spcAft>
                <a:spcPct val="0"/>
              </a:spcAft>
            </a:pPr>
            <a:endParaRPr lang="en-US" altLang="zh-CN" sz="5000" b="1" i="0" baseline="0" dirty="0">
              <a:solidFill>
                <a:schemeClr val="tx1"/>
              </a:solidFill>
              <a:latin typeface="Arial" panose="020B0604020202020204" pitchFamily="34" charset="0"/>
              <a:ea typeface="华文楷体" panose="02010600040101010101" pitchFamily="2" charset="-122"/>
              <a:cs typeface="+mj-cs"/>
              <a:sym typeface="Arial" panose="020B0604020202020204" pitchFamily="34" charset="0"/>
            </a:endParaRPr>
          </a:p>
        </p:txBody>
      </p:sp>
      <p:pic>
        <p:nvPicPr>
          <p:cNvPr id="13" name="Picture 2"/>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r="6177"/>
          <a:stretch/>
        </p:blipFill>
        <p:spPr bwMode="auto">
          <a:xfrm>
            <a:off x="295564" y="0"/>
            <a:ext cx="1189643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userDrawn="1"/>
        </p:nvSpPr>
        <p:spPr>
          <a:xfrm>
            <a:off x="0" y="0"/>
            <a:ext cx="129309" cy="6858000"/>
          </a:xfrm>
          <a:prstGeom prst="rect">
            <a:avLst/>
          </a:prstGeom>
          <a:solidFill>
            <a:schemeClr val="accent1">
              <a:lumMod val="7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400" dirty="0">
              <a:solidFill>
                <a:schemeClr val="tx1"/>
              </a:solidFill>
            </a:endParaRPr>
          </a:p>
        </p:txBody>
      </p:sp>
      <p:sp>
        <p:nvSpPr>
          <p:cNvPr id="21" name="Rectangle 20"/>
          <p:cNvSpPr/>
          <p:nvPr userDrawn="1"/>
        </p:nvSpPr>
        <p:spPr bwMode="black">
          <a:xfrm>
            <a:off x="115021" y="2004291"/>
            <a:ext cx="9415624" cy="2292405"/>
          </a:xfrm>
          <a:prstGeom prst="rect">
            <a:avLst/>
          </a:prstGeom>
          <a:solidFill>
            <a:srgbClr val="EA5404">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7305368" y="6207842"/>
            <a:ext cx="4681760" cy="327148"/>
          </a:xfrm>
          <a:prstGeom prst="rect">
            <a:avLst/>
          </a:prstGeom>
          <a:noFill/>
        </p:spPr>
        <p:txBody>
          <a:bodyPr anchor="ctr"/>
          <a:lstStyle>
            <a:lvl1pPr algn="r">
              <a:lnSpc>
                <a:spcPct val="110000"/>
              </a:lnSpc>
              <a:buNone/>
              <a:defRPr sz="1600" b="1" cap="all" baseline="0">
                <a:solidFill>
                  <a:srgbClr val="FFFFF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3834054"/>
            <a:ext cx="7607902" cy="436195"/>
          </a:xfrm>
          <a:prstGeom prst="rect">
            <a:avLst/>
          </a:prstGeom>
        </p:spPr>
        <p:txBody>
          <a:bodyPr anchor="ctr"/>
          <a:lstStyle>
            <a:lvl1pPr marL="0" indent="0" algn="l">
              <a:lnSpc>
                <a:spcPct val="110000"/>
              </a:lnSpc>
              <a:buNone/>
              <a:defRPr sz="2000" b="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2257799"/>
            <a:ext cx="7607902" cy="1431161"/>
          </a:xfrm>
          <a:prstGeom prst="rect">
            <a:avLst/>
          </a:prstGeom>
        </p:spPr>
        <p:txBody>
          <a:bodyPr wrap="square" anchor="ctr">
            <a:noAutofit/>
          </a:bodyPr>
          <a:lstStyle>
            <a:lvl1pPr algn="l">
              <a:lnSpc>
                <a:spcPct val="93000"/>
              </a:lnSpc>
              <a:defRPr sz="5000" b="1" baseline="0">
                <a:solidFill>
                  <a:schemeClr val="bg1"/>
                </a:solidFill>
                <a:latin typeface="+mj-lt"/>
                <a:sym typeface="Trebuchet MS" panose="020B0603020202020204" pitchFamily="34" charset="0"/>
              </a:defRPr>
            </a:lvl1pPr>
          </a:lstStyle>
          <a:p>
            <a:r>
              <a:rPr lang="en-US" altLang="zh-CN" dirty="0"/>
              <a:t>Title in Title Case</a:t>
            </a:r>
            <a:endParaRPr lang="en-US" dirty="0"/>
          </a:p>
        </p:txBody>
      </p:sp>
      <p:cxnSp>
        <p:nvCxnSpPr>
          <p:cNvPr id="5" name="直接连接符 4"/>
          <p:cNvCxnSpPr/>
          <p:nvPr userDrawn="1"/>
        </p:nvCxnSpPr>
        <p:spPr>
          <a:xfrm>
            <a:off x="953729" y="3762866"/>
            <a:ext cx="860322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203200" y="0"/>
            <a:ext cx="0" cy="685800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组合 23"/>
          <p:cNvGrpSpPr/>
          <p:nvPr userDrawn="1"/>
        </p:nvGrpSpPr>
        <p:grpSpPr>
          <a:xfrm>
            <a:off x="652637" y="297259"/>
            <a:ext cx="89555" cy="432048"/>
            <a:chOff x="12841961" y="829734"/>
            <a:chExt cx="171450" cy="827288"/>
          </a:xfrm>
        </p:grpSpPr>
        <p:cxnSp>
          <p:nvCxnSpPr>
            <p:cNvPr id="25" name="直接连接符 24"/>
            <p:cNvCxnSpPr/>
            <p:nvPr userDrawn="1"/>
          </p:nvCxnSpPr>
          <p:spPr>
            <a:xfrm>
              <a:off x="12841961" y="829734"/>
              <a:ext cx="0" cy="827288"/>
            </a:xfrm>
            <a:prstGeom prst="line">
              <a:avLst/>
            </a:prstGeom>
            <a:ln w="57150">
              <a:solidFill>
                <a:srgbClr val="EA5404"/>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13013411" y="829734"/>
              <a:ext cx="0" cy="827288"/>
            </a:xfrm>
            <a:prstGeom prst="line">
              <a:avLst/>
            </a:prstGeom>
            <a:ln w="25400">
              <a:solidFill>
                <a:srgbClr val="EA5404"/>
              </a:solidFill>
            </a:ln>
          </p:spPr>
          <p:style>
            <a:lnRef idx="1">
              <a:schemeClr val="accent1"/>
            </a:lnRef>
            <a:fillRef idx="0">
              <a:schemeClr val="accent1"/>
            </a:fillRef>
            <a:effectRef idx="0">
              <a:schemeClr val="accent1"/>
            </a:effectRef>
            <a:fontRef idx="minor">
              <a:schemeClr val="tx1"/>
            </a:fontRef>
          </p:style>
        </p:cxnSp>
      </p:grpSp>
      <p:pic>
        <p:nvPicPr>
          <p:cNvPr id="31" name="图片 30"/>
          <p:cNvPicPr>
            <a:picLocks noChangeAspect="1"/>
          </p:cNvPicPr>
          <p:nvPr userDrawn="1"/>
        </p:nvPicPr>
        <p:blipFill>
          <a:blip r:embed="rId7"/>
          <a:stretch>
            <a:fillRect/>
          </a:stretch>
        </p:blipFill>
        <p:spPr>
          <a:xfrm>
            <a:off x="882155" y="297259"/>
            <a:ext cx="2600018" cy="432048"/>
          </a:xfrm>
          <a:prstGeom prst="rect">
            <a:avLst/>
          </a:prstGeom>
        </p:spPr>
      </p:pic>
    </p:spTree>
    <p:extLst>
      <p:ext uri="{BB962C8B-B14F-4D97-AF65-F5344CB8AC3E}">
        <p14:creationId xmlns:p14="http://schemas.microsoft.com/office/powerpoint/2010/main" val="4175274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PiNgAN sample sldiesV4.pptx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3" name="图片 2"/>
          <p:cNvPicPr>
            <a:picLocks noChangeAspect="1"/>
          </p:cNvPicPr>
          <p:nvPr userDrawn="1"/>
        </p:nvPicPr>
        <p:blipFill rotWithShape="1">
          <a:blip r:embed="rId6" cstate="email">
            <a:extLst>
              <a:ext uri="{28A0092B-C50C-407E-A947-70E740481C1C}">
                <a14:useLocalDpi xmlns:a14="http://schemas.microsoft.com/office/drawing/2010/main"/>
              </a:ext>
            </a:extLst>
          </a:blip>
          <a:srcRect r="570"/>
          <a:stretch/>
        </p:blipFill>
        <p:spPr>
          <a:xfrm>
            <a:off x="0" y="1260057"/>
            <a:ext cx="12192000" cy="4876049"/>
          </a:xfrm>
          <a:prstGeom prst="rect">
            <a:avLst/>
          </a:prstGeom>
        </p:spPr>
      </p:pic>
    </p:spTree>
    <p:extLst>
      <p:ext uri="{BB962C8B-B14F-4D97-AF65-F5344CB8AC3E}">
        <p14:creationId xmlns:p14="http://schemas.microsoft.com/office/powerpoint/2010/main" val="344809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schemeClr val="bg1">
                    <a:lumMod val="50000"/>
                  </a:schemeClr>
                </a:solidFill>
                <a:latin typeface="+mn-lt"/>
                <a:sym typeface="Trebuchet MS" panose="020B0603020202020204" pitchFamily="34" charset="0"/>
              </a:rPr>
              <a:t>演示文稿</a:t>
            </a:r>
            <a:r>
              <a:rPr lang="en-US" altLang="zh-CN" sz="700">
                <a:solidFill>
                  <a:schemeClr val="bg1">
                    <a:lumMod val="50000"/>
                  </a:schemeClr>
                </a:solidFill>
                <a:latin typeface="+mn-lt"/>
                <a:sym typeface="Trebuchet MS" panose="020B0603020202020204" pitchFamily="34" charset="0"/>
              </a:rPr>
              <a:t>1</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3" name="图片 2"/>
          <p:cNvPicPr>
            <a:picLocks noChangeAspect="1"/>
          </p:cNvPicPr>
          <p:nvPr userDrawn="1"/>
        </p:nvPicPr>
        <p:blipFill rotWithShape="1">
          <a:blip r:embed="rId6" cstate="email">
            <a:extLst>
              <a:ext uri="{28A0092B-C50C-407E-A947-70E740481C1C}">
                <a14:useLocalDpi xmlns:a14="http://schemas.microsoft.com/office/drawing/2010/main"/>
              </a:ext>
            </a:extLst>
          </a:blip>
          <a:srcRect r="570"/>
          <a:stretch/>
        </p:blipFill>
        <p:spPr>
          <a:xfrm>
            <a:off x="0" y="1260057"/>
            <a:ext cx="12192000" cy="4876049"/>
          </a:xfrm>
          <a:prstGeom prst="rect">
            <a:avLst/>
          </a:prstGeom>
        </p:spPr>
      </p:pic>
    </p:spTree>
    <p:extLst>
      <p:ext uri="{BB962C8B-B14F-4D97-AF65-F5344CB8AC3E}">
        <p14:creationId xmlns:p14="http://schemas.microsoft.com/office/powerpoint/2010/main" val="3019358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schemeClr val="bg1">
                    <a:lumMod val="50000"/>
                  </a:schemeClr>
                </a:solidFill>
                <a:latin typeface="+mn-lt"/>
                <a:sym typeface="Trebuchet MS" panose="020B0603020202020204" pitchFamily="34" charset="0"/>
              </a:rPr>
              <a:t>演示文稿</a:t>
            </a:r>
            <a:r>
              <a:rPr lang="en-US" altLang="zh-CN" sz="700">
                <a:solidFill>
                  <a:schemeClr val="bg1">
                    <a:lumMod val="50000"/>
                  </a:schemeClr>
                </a:solidFill>
                <a:latin typeface="+mn-lt"/>
                <a:sym typeface="Trebuchet MS" panose="020B0603020202020204" pitchFamily="34" charset="0"/>
              </a:rPr>
              <a:t>1</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2620299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4" name="对象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itle 7"/>
          <p:cNvSpPr>
            <a:spLocks noGrp="1"/>
          </p:cNvSpPr>
          <p:nvPr>
            <p:ph type="title" hasCustomPrompt="1"/>
          </p:nvPr>
        </p:nvSpPr>
        <p:spPr>
          <a:xfrm>
            <a:off x="360000" y="140399"/>
            <a:ext cx="10934700" cy="720000"/>
          </a:xfrm>
        </p:spPr>
        <p:txBody>
          <a:bodyPr anchor="ctr"/>
          <a:lstStyle>
            <a:lvl1pPr>
              <a:lnSpc>
                <a:spcPct val="100000"/>
              </a:lnSpc>
              <a:defRPr b="1" baseline="0">
                <a:solidFill>
                  <a:schemeClr val="tx1"/>
                </a:solidFill>
                <a:latin typeface="+mn-lt"/>
                <a:ea typeface="+mn-ea"/>
                <a:sym typeface="Trebuchet MS" panose="020B0603020202020204" pitchFamily="34" charset="0"/>
              </a:defRPr>
            </a:lvl1pPr>
          </a:lstStyle>
          <a:p>
            <a:r>
              <a:rPr lang="en-US" dirty="0"/>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schemeClr val="bg1">
                    <a:lumMod val="50000"/>
                  </a:schemeClr>
                </a:solidFill>
                <a:latin typeface="+mn-lt"/>
                <a:sym typeface="Trebuchet MS" panose="020B0603020202020204" pitchFamily="34" charset="0"/>
              </a:rPr>
              <a:t>演示文稿</a:t>
            </a:r>
            <a:r>
              <a:rPr lang="en-US" altLang="zh-CN" sz="700">
                <a:solidFill>
                  <a:schemeClr val="bg1">
                    <a:lumMod val="50000"/>
                  </a:schemeClr>
                </a:solidFill>
                <a:latin typeface="+mn-lt"/>
                <a:sym typeface="Trebuchet MS" panose="020B0603020202020204" pitchFamily="34" charset="0"/>
              </a:rPr>
              <a:t>1</a:t>
            </a:r>
            <a:endParaRPr lang="en-US" sz="700" dirty="0">
              <a:solidFill>
                <a:schemeClr val="bg1">
                  <a:lumMod val="50000"/>
                </a:schemeClr>
              </a:solidFill>
              <a:latin typeface="+mn-lt"/>
              <a:sym typeface="Trebuchet MS" panose="020B0603020202020204" pitchFamily="34" charset="0"/>
            </a:endParaRPr>
          </a:p>
        </p:txBody>
      </p:sp>
      <p:sp>
        <p:nvSpPr>
          <p:cNvPr id="6" name="Text Placeholder 7"/>
          <p:cNvSpPr>
            <a:spLocks noGrp="1"/>
          </p:cNvSpPr>
          <p:nvPr>
            <p:ph type="body" sz="quarter" idx="21" hasCustomPrompt="1"/>
          </p:nvPr>
        </p:nvSpPr>
        <p:spPr>
          <a:xfrm>
            <a:off x="360000" y="904891"/>
            <a:ext cx="10934700" cy="359856"/>
          </a:xfrm>
          <a:prstGeom prst="rect">
            <a:avLst/>
          </a:prstGeom>
        </p:spPr>
        <p:txBody>
          <a:bodyPr wrap="square" tIns="41028" bIns="41028" anchor="ctr">
            <a:spAutoFit/>
          </a:bodyPr>
          <a:lstStyle>
            <a:lvl1pPr marL="0" indent="0">
              <a:lnSpc>
                <a:spcPct val="100000"/>
              </a:lnSpc>
              <a:spcBef>
                <a:spcPts val="0"/>
              </a:spcBef>
              <a:spcAft>
                <a:spcPts val="0"/>
              </a:spcAft>
              <a:buNone/>
              <a:defRPr sz="1800" b="0" baseline="0">
                <a:solidFill>
                  <a:schemeClr val="bg1">
                    <a:lumMod val="50000"/>
                  </a:schemeClr>
                </a:solidFill>
                <a:latin typeface="+mn-lt"/>
                <a:ea typeface="+mn-ea"/>
                <a:sym typeface="微软雅黑"/>
              </a:defRPr>
            </a:lvl1pPr>
          </a:lstStyle>
          <a:p>
            <a:pPr lvl="0"/>
            <a:r>
              <a:rPr lang="en-US" dirty="0"/>
              <a:t>Subheading</a:t>
            </a:r>
          </a:p>
        </p:txBody>
      </p:sp>
      <p:sp>
        <p:nvSpPr>
          <p:cNvPr id="9" name="文本占位符 6"/>
          <p:cNvSpPr>
            <a:spLocks noGrp="1"/>
          </p:cNvSpPr>
          <p:nvPr>
            <p:ph type="body" sz="quarter" idx="11" hasCustomPrompt="1"/>
          </p:nvPr>
        </p:nvSpPr>
        <p:spPr>
          <a:xfrm>
            <a:off x="360000" y="6421657"/>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2908879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2"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2377" y="2383"/>
            <a:ext cx="12194377" cy="6852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userDrawn="1"/>
        </p:nvSpPr>
        <p:spPr>
          <a:xfrm>
            <a:off x="-3174" y="2287437"/>
            <a:ext cx="12195173" cy="2282287"/>
          </a:xfrm>
          <a:prstGeom prst="rect">
            <a:avLst/>
          </a:prstGeom>
          <a:solidFill>
            <a:schemeClr val="accent1">
              <a:lumMod val="75000"/>
              <a:alpha val="85098"/>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zh-CN" altLang="en-US" sz="1200" dirty="0" err="1">
              <a:solidFill>
                <a:srgbClr val="FFFFFF"/>
              </a:solidFill>
            </a:endParaRPr>
          </a:p>
        </p:txBody>
      </p:sp>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rgbClr val="FFFFFF"/>
                </a:solidFill>
              </a:defRPr>
            </a:lvl1pPr>
          </a:lstStyle>
          <a:p>
            <a:pPr lvl="0"/>
            <a:r>
              <a:rPr lang="en-US" altLang="zh-CN" dirty="0"/>
              <a:t>Click to add content</a:t>
            </a:r>
            <a:endParaRPr lang="zh-CN" altLang="en-US" dirty="0"/>
          </a:p>
        </p:txBody>
      </p:sp>
      <p:cxnSp>
        <p:nvCxnSpPr>
          <p:cNvPr id="6" name="直接连接符 5"/>
          <p:cNvCxnSpPr/>
          <p:nvPr userDrawn="1"/>
        </p:nvCxnSpPr>
        <p:spPr>
          <a:xfrm flipH="1">
            <a:off x="-3174" y="4643437"/>
            <a:ext cx="12195173" cy="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131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84829E9-C5EA-4E28-ADBF-CFAB4CEE82C3}" type="datetimeFigureOut">
              <a:rPr lang="zh-CN" altLang="en-US" smtClean="0"/>
              <a:t>2021/4/17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082576-8718-4DAF-9EEE-F3D78264B78C}" type="slidenum">
              <a:rPr lang="zh-CN" altLang="en-US" smtClean="0"/>
              <a:t>‹#›</a:t>
            </a:fld>
            <a:endParaRPr lang="zh-CN" altLang="en-US"/>
          </a:p>
        </p:txBody>
      </p:sp>
    </p:spTree>
    <p:extLst>
      <p:ext uri="{BB962C8B-B14F-4D97-AF65-F5344CB8AC3E}">
        <p14:creationId xmlns:p14="http://schemas.microsoft.com/office/powerpoint/2010/main" val="3627221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635677" y="2001348"/>
            <a:ext cx="10141452" cy="1754326"/>
          </a:xfrm>
          <a:prstGeom prst="rect">
            <a:avLst/>
          </a:prstGeom>
        </p:spPr>
        <p:txBody>
          <a:bodyPr wrap="square">
            <a:spAutoFit/>
          </a:bodyPr>
          <a:lstStyle/>
          <a:p>
            <a:pPr marL="0" marR="0" lvl="0" indent="0" algn="l" defTabSz="914218" rtl="0" eaLnBrk="1" fontAlgn="base" latinLnBrk="0" hangingPunct="1">
              <a:lnSpc>
                <a:spcPct val="150000"/>
              </a:lnSpc>
              <a:spcBef>
                <a:spcPct val="0"/>
              </a:spcBef>
              <a:spcAft>
                <a:spcPct val="0"/>
              </a:spcAft>
              <a:buClrTx/>
              <a:buSzTx/>
              <a:buFontTx/>
              <a:buNone/>
              <a:tabLst/>
              <a:defRPr/>
            </a:pPr>
            <a:endParaRPr kumimoji="0" lang="en-US" altLang="zh-CN" sz="4400" b="0" i="0" u="none" strike="noStrike" kern="1200" cap="none" spc="0" normalizeH="0" baseline="0" noProof="0">
              <a:ln>
                <a:noFill/>
              </a:ln>
              <a:solidFill>
                <a:prstClr val="white"/>
              </a:solidFill>
              <a:effectLst/>
              <a:uLnTx/>
              <a:uFillTx/>
              <a:latin typeface="FZZhunYuan-M02S" charset="-122"/>
              <a:ea typeface="FZZhunYuan-M02S" charset="-122"/>
              <a:cs typeface="FZZhunYuan-M02S" charset="-122"/>
            </a:endParaRPr>
          </a:p>
          <a:p>
            <a:pPr marL="0" marR="0" lvl="0" indent="0" algn="l" defTabSz="914218" rtl="0" eaLnBrk="1" fontAlgn="base" latinLnBrk="0" hangingPunct="1">
              <a:lnSpc>
                <a:spcPct val="15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FZZhunYuan-M02S" charset="-122"/>
                <a:ea typeface="FZZhunYuan-M02S" charset="-122"/>
                <a:cs typeface="FZZhunYuan-M02S" charset="-122"/>
              </a:rPr>
              <a:t>专</a:t>
            </a:r>
            <a:r>
              <a:rPr kumimoji="0" lang="zh-CN" altLang="en-US" sz="2800" b="0" i="0" u="none" strike="noStrike" kern="1200" cap="none" spc="0" normalizeH="0" baseline="0" noProof="0" dirty="0">
                <a:ln>
                  <a:noFill/>
                </a:ln>
                <a:solidFill>
                  <a:prstClr val="white"/>
                </a:solidFill>
                <a:effectLst/>
                <a:uLnTx/>
                <a:uFillTx/>
                <a:latin typeface="FZZhunYuan-M02S" charset="-122"/>
                <a:ea typeface="FZZhunYuan-M02S" charset="-122"/>
                <a:cs typeface="FZZhunYuan-M02S" charset="-122"/>
              </a:rPr>
              <a:t>业让生活更简单</a:t>
            </a:r>
          </a:p>
        </p:txBody>
      </p:sp>
    </p:spTree>
    <p:extLst>
      <p:ext uri="{BB962C8B-B14F-4D97-AF65-F5344CB8AC3E}">
        <p14:creationId xmlns:p14="http://schemas.microsoft.com/office/powerpoint/2010/main" val="2564603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iṥļïḍé">
            <a:extLst>
              <a:ext uri="{FF2B5EF4-FFF2-40B4-BE49-F238E27FC236}">
                <a16:creationId xmlns:a16="http://schemas.microsoft.com/office/drawing/2014/main" id="{4D5C24C6-4DD0-4193-AD42-019C1134797B}"/>
              </a:ext>
            </a:extLst>
          </p:cNvPr>
          <p:cNvSpPr txBox="1"/>
          <p:nvPr userDrawn="1"/>
        </p:nvSpPr>
        <p:spPr bwMode="auto">
          <a:xfrm>
            <a:off x="1888352" y="3207967"/>
            <a:ext cx="1881649" cy="6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88" tIns="46794" rIns="89988" bIns="46794"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286" rtl="0" eaLnBrk="1" fontAlgn="base" latinLnBrk="0" hangingPunct="1">
              <a:lnSpc>
                <a:spcPct val="100000"/>
              </a:lnSpc>
              <a:spcBef>
                <a:spcPct val="0"/>
              </a:spcBef>
              <a:spcAft>
                <a:spcPct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
                <a:ea typeface="华文楷体" panose="02010600040101010101" pitchFamily="2" charset="-122"/>
                <a:cs typeface="+mn-cs"/>
                <a:sym typeface=""/>
              </a:rPr>
              <a:t>目录</a:t>
            </a:r>
            <a:endParaRPr kumimoji="0" lang="en-US" altLang="zh-CN" sz="4800" b="1" i="0" u="none" strike="noStrike" kern="1200" cap="none" spc="0" normalizeH="0" baseline="0" noProof="0" dirty="0">
              <a:ln>
                <a:noFill/>
              </a:ln>
              <a:solidFill>
                <a:prstClr val="black"/>
              </a:solidFill>
              <a:effectLst/>
              <a:uLnTx/>
              <a:uFillTx/>
              <a:latin typeface=""/>
              <a:ea typeface="华文楷体" panose="02010600040101010101" pitchFamily="2" charset="-122"/>
              <a:cs typeface="+mn-cs"/>
              <a:sym typeface=""/>
            </a:endParaRPr>
          </a:p>
        </p:txBody>
      </p:sp>
      <p:grpSp>
        <p:nvGrpSpPr>
          <p:cNvPr id="4" name="组合 3">
            <a:extLst>
              <a:ext uri="{FF2B5EF4-FFF2-40B4-BE49-F238E27FC236}">
                <a16:creationId xmlns:a16="http://schemas.microsoft.com/office/drawing/2014/main" id="{BA0064A3-75F3-4F4A-A315-CDA34B77E7EA}"/>
              </a:ext>
            </a:extLst>
          </p:cNvPr>
          <p:cNvGrpSpPr/>
          <p:nvPr userDrawn="1"/>
        </p:nvGrpSpPr>
        <p:grpSpPr>
          <a:xfrm>
            <a:off x="838731" y="1605187"/>
            <a:ext cx="3980888" cy="3917950"/>
            <a:chOff x="368040" y="1555213"/>
            <a:chExt cx="3980370" cy="3917950"/>
          </a:xfrm>
        </p:grpSpPr>
        <p:pic>
          <p:nvPicPr>
            <p:cNvPr id="5" name="Picture 1">
              <a:extLst>
                <a:ext uri="{FF2B5EF4-FFF2-40B4-BE49-F238E27FC236}">
                  <a16:creationId xmlns:a16="http://schemas.microsoft.com/office/drawing/2014/main" id="{588F1884-0600-4C88-89F6-1D8A11F3B21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8040" y="1555213"/>
              <a:ext cx="3980370" cy="3917950"/>
            </a:xfrm>
            <a:prstGeom prst="rect">
              <a:avLst/>
            </a:prstGeom>
          </p:spPr>
        </p:pic>
        <p:sp>
          <p:nvSpPr>
            <p:cNvPr id="6" name="iṥļïḍé">
              <a:extLst>
                <a:ext uri="{FF2B5EF4-FFF2-40B4-BE49-F238E27FC236}">
                  <a16:creationId xmlns:a16="http://schemas.microsoft.com/office/drawing/2014/main" id="{4D5C24C6-4DD0-4193-AD42-019C1134797B}"/>
                </a:ext>
              </a:extLst>
            </p:cNvPr>
            <p:cNvSpPr txBox="1"/>
            <p:nvPr/>
          </p:nvSpPr>
          <p:spPr bwMode="auto">
            <a:xfrm>
              <a:off x="1417523" y="3157993"/>
              <a:ext cx="1881404" cy="6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286" rtl="0" eaLnBrk="1" fontAlgn="base" latinLnBrk="0" hangingPunct="1">
                <a:lnSpc>
                  <a:spcPct val="100000"/>
                </a:lnSpc>
                <a:spcBef>
                  <a:spcPct val="0"/>
                </a:spcBef>
                <a:spcAft>
                  <a:spcPct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
                  <a:ea typeface="华文楷体" panose="02010600040101010101" pitchFamily="2" charset="-122"/>
                  <a:cs typeface="+mn-cs"/>
                  <a:sym typeface=""/>
                </a:rPr>
                <a:t>目录</a:t>
              </a:r>
              <a:endParaRPr kumimoji="0" lang="en-US" altLang="zh-CN" sz="4800" b="1" i="0" u="none" strike="noStrike" kern="1200" cap="none" spc="0" normalizeH="0" baseline="0" noProof="0" dirty="0">
                <a:ln>
                  <a:noFill/>
                </a:ln>
                <a:solidFill>
                  <a:prstClr val="black"/>
                </a:solidFill>
                <a:effectLst/>
                <a:uLnTx/>
                <a:uFillTx/>
                <a:latin typeface=""/>
                <a:ea typeface="华文楷体" panose="02010600040101010101" pitchFamily="2" charset="-122"/>
                <a:cs typeface="+mn-cs"/>
                <a:sym typeface=""/>
              </a:endParaRPr>
            </a:p>
          </p:txBody>
        </p:sp>
      </p:grpSp>
    </p:spTree>
    <p:extLst>
      <p:ext uri="{BB962C8B-B14F-4D97-AF65-F5344CB8AC3E}">
        <p14:creationId xmlns:p14="http://schemas.microsoft.com/office/powerpoint/2010/main" val="3238660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
        <p:nvSpPr>
          <p:cNvPr id="7" name="竖排文字占位符 2"/>
          <p:cNvSpPr>
            <a:spLocks noGrp="1"/>
          </p:cNvSpPr>
          <p:nvPr>
            <p:ph type="body" orient="vert" idx="1"/>
          </p:nvPr>
        </p:nvSpPr>
        <p:spPr>
          <a:xfrm>
            <a:off x="658476" y="1196752"/>
            <a:ext cx="10515382" cy="1296144"/>
          </a:xfrm>
          <a:prstGeom prst="rect">
            <a:avLst/>
          </a:prstGeom>
        </p:spPr>
        <p:txBody>
          <a:bodyPr vert="horz"/>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marL="1828617" indent="0">
              <a:buNone/>
              <a:defRPr>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Tree>
    <p:extLst>
      <p:ext uri="{BB962C8B-B14F-4D97-AF65-F5344CB8AC3E}">
        <p14:creationId xmlns:p14="http://schemas.microsoft.com/office/powerpoint/2010/main" val="34461669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
        <p:nvSpPr>
          <p:cNvPr id="7" name="竖排文字占位符 2"/>
          <p:cNvSpPr>
            <a:spLocks noGrp="1"/>
          </p:cNvSpPr>
          <p:nvPr>
            <p:ph type="body" orient="vert" idx="1"/>
          </p:nvPr>
        </p:nvSpPr>
        <p:spPr>
          <a:xfrm>
            <a:off x="658476" y="1196752"/>
            <a:ext cx="10515382" cy="1296144"/>
          </a:xfrm>
          <a:prstGeom prst="rect">
            <a:avLst/>
          </a:prstGeom>
        </p:spPr>
        <p:txBody>
          <a:bodyPr vert="horz"/>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marL="1828617" indent="0">
              <a:buNone/>
              <a:defRPr>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日期占位符 4"/>
          <p:cNvSpPr>
            <a:spLocks noGrp="1"/>
          </p:cNvSpPr>
          <p:nvPr>
            <p:ph type="dt" sz="half" idx="10"/>
          </p:nvPr>
        </p:nvSpPr>
        <p:spPr>
          <a:xfrm>
            <a:off x="838309" y="6356353"/>
            <a:ext cx="2743557" cy="365125"/>
          </a:xfrm>
          <a:prstGeom prst="rect">
            <a:avLst/>
          </a:prstGeom>
        </p:spPr>
        <p:txBody>
          <a:bodyPr/>
          <a:lstStyle>
            <a:lvl1pPr>
              <a:defRPr sz="1600">
                <a:latin typeface="华文楷体" panose="02010600040101010101" pitchFamily="2" charset="-122"/>
                <a:ea typeface="华文楷体" panose="02010600040101010101" pitchFamily="2" charset="-122"/>
              </a:defRPr>
            </a:lvl1pPr>
          </a:lstStyle>
          <a:p>
            <a:pPr defTabSz="914309" fontAlgn="base">
              <a:spcBef>
                <a:spcPct val="0"/>
              </a:spcBef>
              <a:spcAft>
                <a:spcPct val="0"/>
              </a:spcAft>
              <a:defRPr/>
            </a:pPr>
            <a:fld id="{8B48C8F6-11FD-4F21-91F4-6CA35396F73B}" type="datetimeFigureOut">
              <a:rPr lang="zh-CN" altLang="en-US" smtClean="0">
                <a:solidFill>
                  <a:prstClr val="black"/>
                </a:solidFill>
              </a:rPr>
              <a:pPr defTabSz="914309" fontAlgn="base">
                <a:spcBef>
                  <a:spcPct val="0"/>
                </a:spcBef>
                <a:spcAft>
                  <a:spcPct val="0"/>
                </a:spcAft>
                <a:defRPr/>
              </a:pPr>
              <a:t>2021/4/17</a:t>
            </a:fld>
            <a:endParaRPr lang="zh-CN" altLang="en-US">
              <a:solidFill>
                <a:prstClr val="black"/>
              </a:solidFill>
            </a:endParaRPr>
          </a:p>
        </p:txBody>
      </p:sp>
      <p:sp>
        <p:nvSpPr>
          <p:cNvPr id="5" name="页脚占位符 5"/>
          <p:cNvSpPr>
            <a:spLocks noGrp="1"/>
          </p:cNvSpPr>
          <p:nvPr>
            <p:ph type="ftr" sz="quarter" idx="11"/>
          </p:nvPr>
        </p:nvSpPr>
        <p:spPr>
          <a:xfrm>
            <a:off x="4039128" y="6356353"/>
            <a:ext cx="4113748" cy="365125"/>
          </a:xfrm>
          <a:prstGeom prst="rect">
            <a:avLst/>
          </a:prstGeom>
        </p:spPr>
        <p:txBody>
          <a:bodyPr/>
          <a:lstStyle>
            <a:lvl1pPr>
              <a:defRPr sz="1600">
                <a:latin typeface="华文楷体" panose="02010600040101010101" pitchFamily="2" charset="-122"/>
                <a:ea typeface="华文楷体" panose="02010600040101010101" pitchFamily="2" charset="-122"/>
              </a:defRPr>
            </a:lvl1pPr>
          </a:lstStyle>
          <a:p>
            <a:pPr defTabSz="914309" fontAlgn="base">
              <a:spcBef>
                <a:spcPct val="0"/>
              </a:spcBef>
              <a:spcAft>
                <a:spcPct val="0"/>
              </a:spcAft>
              <a:defRPr/>
            </a:pPr>
            <a:endParaRPr lang="zh-CN" altLang="en-US">
              <a:solidFill>
                <a:prstClr val="black"/>
              </a:solidFill>
            </a:endParaRPr>
          </a:p>
        </p:txBody>
      </p:sp>
      <p:sp>
        <p:nvSpPr>
          <p:cNvPr id="6" name="灯片编号占位符 6"/>
          <p:cNvSpPr>
            <a:spLocks noGrp="1"/>
          </p:cNvSpPr>
          <p:nvPr>
            <p:ph type="sldNum" sz="quarter" idx="12"/>
          </p:nvPr>
        </p:nvSpPr>
        <p:spPr>
          <a:xfrm>
            <a:off x="8610135" y="6356353"/>
            <a:ext cx="2743557" cy="365125"/>
          </a:xfrm>
          <a:prstGeom prst="rect">
            <a:avLst/>
          </a:prstGeom>
        </p:spPr>
        <p:txBody>
          <a:bodyPr/>
          <a:lstStyle>
            <a:lvl1pPr>
              <a:defRPr sz="1600">
                <a:latin typeface="华文楷体" panose="02010600040101010101" pitchFamily="2" charset="-122"/>
                <a:ea typeface="华文楷体" panose="02010600040101010101" pitchFamily="2" charset="-122"/>
              </a:defRPr>
            </a:lvl1pPr>
          </a:lstStyle>
          <a:p>
            <a:pPr defTabSz="914309" fontAlgn="base">
              <a:spcBef>
                <a:spcPct val="0"/>
              </a:spcBef>
              <a:spcAft>
                <a:spcPct val="0"/>
              </a:spcAft>
              <a:defRPr/>
            </a:pPr>
            <a:fld id="{BD6493AB-65A1-4D55-9F31-F8FB3B43CDFA}" type="slidenum">
              <a:rPr lang="zh-CN" altLang="en-US" smtClean="0">
                <a:solidFill>
                  <a:prstClr val="black"/>
                </a:solidFill>
              </a:rPr>
              <a:pPr defTabSz="914309" fontAlgn="base">
                <a:spcBef>
                  <a:spcPct val="0"/>
                </a:spcBef>
                <a:spcAft>
                  <a:spcPct val="0"/>
                </a:spcAft>
                <a:defRPr/>
              </a:pPr>
              <a:t>‹#›</a:t>
            </a:fld>
            <a:endParaRPr lang="zh-CN" altLang="en-US">
              <a:solidFill>
                <a:prstClr val="black"/>
              </a:solidFill>
            </a:endParaRPr>
          </a:p>
        </p:txBody>
      </p:sp>
    </p:spTree>
    <p:extLst>
      <p:ext uri="{BB962C8B-B14F-4D97-AF65-F5344CB8AC3E}">
        <p14:creationId xmlns:p14="http://schemas.microsoft.com/office/powerpoint/2010/main" val="347399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
        <p:nvSpPr>
          <p:cNvPr id="7" name="竖排文字占位符 2"/>
          <p:cNvSpPr>
            <a:spLocks noGrp="1"/>
          </p:cNvSpPr>
          <p:nvPr>
            <p:ph type="body" orient="vert" idx="1"/>
          </p:nvPr>
        </p:nvSpPr>
        <p:spPr>
          <a:xfrm>
            <a:off x="7140463" y="1340768"/>
            <a:ext cx="4213228" cy="4752528"/>
          </a:xfrm>
          <a:prstGeom prst="rect">
            <a:avLst/>
          </a:prstGeom>
        </p:spPr>
        <p:txBody>
          <a:bodyPr vert="horz"/>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marL="1828617" indent="0">
              <a:buNone/>
              <a:defRPr>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内容占位符 2"/>
          <p:cNvSpPr>
            <a:spLocks noGrp="1"/>
          </p:cNvSpPr>
          <p:nvPr>
            <p:ph idx="10"/>
          </p:nvPr>
        </p:nvSpPr>
        <p:spPr>
          <a:xfrm>
            <a:off x="766715" y="1340771"/>
            <a:ext cx="6171415" cy="4873625"/>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14392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PiNgAN sample sldiesV4.pptx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154259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311" y="1528874"/>
            <a:ext cx="10515382" cy="4351338"/>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309" y="6356353"/>
            <a:ext cx="2743557" cy="365125"/>
          </a:xfrm>
          <a:prstGeom prst="rect">
            <a:avLst/>
          </a:prstGeom>
        </p:spPr>
        <p:txBody>
          <a:bodyPr/>
          <a:lstStyle/>
          <a:p>
            <a:pPr defTabSz="914309" fontAlgn="base">
              <a:spcBef>
                <a:spcPct val="0"/>
              </a:spcBef>
              <a:spcAft>
                <a:spcPct val="0"/>
              </a:spcAft>
              <a:defRPr/>
            </a:pPr>
            <a:fld id="{8B48C8F6-11FD-4F21-91F4-6CA35396F73B}" type="datetimeFigureOut">
              <a:rPr lang="zh-CN" altLang="en-US" smtClean="0">
                <a:solidFill>
                  <a:prstClr val="black"/>
                </a:solidFill>
                <a:latin typeface="Arial" pitchFamily="34" charset="0"/>
                <a:ea typeface="宋体" pitchFamily="2" charset="-122"/>
              </a:rPr>
              <a:pPr defTabSz="914309" fontAlgn="base">
                <a:spcBef>
                  <a:spcPct val="0"/>
                </a:spcBef>
                <a:spcAft>
                  <a:spcPct val="0"/>
                </a:spcAft>
                <a:defRPr/>
              </a:pPr>
              <a:t>2021/4/17</a:t>
            </a:fld>
            <a:endParaRPr lang="zh-CN" altLang="en-US">
              <a:solidFill>
                <a:prstClr val="black"/>
              </a:solidFill>
              <a:latin typeface="Arial" pitchFamily="34" charset="0"/>
              <a:ea typeface="宋体" pitchFamily="2" charset="-122"/>
            </a:endParaRPr>
          </a:p>
        </p:txBody>
      </p:sp>
      <p:sp>
        <p:nvSpPr>
          <p:cNvPr id="5" name="页脚占位符 4"/>
          <p:cNvSpPr>
            <a:spLocks noGrp="1"/>
          </p:cNvSpPr>
          <p:nvPr>
            <p:ph type="ftr" sz="quarter" idx="11"/>
          </p:nvPr>
        </p:nvSpPr>
        <p:spPr>
          <a:xfrm>
            <a:off x="4039128" y="6356353"/>
            <a:ext cx="4113748" cy="365125"/>
          </a:xfrm>
          <a:prstGeom prst="rect">
            <a:avLst/>
          </a:prstGeom>
        </p:spPr>
        <p:txBody>
          <a:bodyPr/>
          <a:lstStyle/>
          <a:p>
            <a:pPr defTabSz="914309" fontAlgn="base">
              <a:spcBef>
                <a:spcPct val="0"/>
              </a:spcBef>
              <a:spcAft>
                <a:spcPct val="0"/>
              </a:spcAft>
              <a:defRPr/>
            </a:pPr>
            <a:endParaRPr lang="zh-CN" altLang="en-US">
              <a:solidFill>
                <a:prstClr val="black"/>
              </a:solidFill>
              <a:latin typeface="Arial" pitchFamily="34" charset="0"/>
              <a:ea typeface="宋体" pitchFamily="2" charset="-122"/>
            </a:endParaRPr>
          </a:p>
        </p:txBody>
      </p:sp>
      <p:sp>
        <p:nvSpPr>
          <p:cNvPr id="6" name="灯片编号占位符 5"/>
          <p:cNvSpPr>
            <a:spLocks noGrp="1"/>
          </p:cNvSpPr>
          <p:nvPr>
            <p:ph type="sldNum" sz="quarter" idx="12"/>
          </p:nvPr>
        </p:nvSpPr>
        <p:spPr>
          <a:xfrm>
            <a:off x="8610135" y="6356353"/>
            <a:ext cx="2743557" cy="365125"/>
          </a:xfrm>
          <a:prstGeom prst="rect">
            <a:avLst/>
          </a:prstGeom>
        </p:spPr>
        <p:txBody>
          <a:bodyPr/>
          <a:lstStyle/>
          <a:p>
            <a:pPr defTabSz="914309" fontAlgn="base">
              <a:spcBef>
                <a:spcPct val="0"/>
              </a:spcBef>
              <a:spcAft>
                <a:spcPct val="0"/>
              </a:spcAft>
              <a:defRPr/>
            </a:pPr>
            <a:fld id="{BD6493AB-65A1-4D55-9F31-F8FB3B43CDFA}" type="slidenum">
              <a:rPr lang="zh-CN" altLang="en-US" smtClean="0">
                <a:solidFill>
                  <a:prstClr val="black"/>
                </a:solidFill>
                <a:latin typeface="Arial" pitchFamily="34" charset="0"/>
                <a:ea typeface="宋体" pitchFamily="2" charset="-122"/>
              </a:rPr>
              <a:pPr defTabSz="914309" fontAlgn="base">
                <a:spcBef>
                  <a:spcPct val="0"/>
                </a:spcBef>
                <a:spcAft>
                  <a:spcPct val="0"/>
                </a:spcAft>
                <a:defRPr/>
              </a:pPr>
              <a:t>‹#›</a:t>
            </a:fld>
            <a:endParaRPr lang="zh-CN" altLang="en-US">
              <a:solidFill>
                <a:prstClr val="black"/>
              </a:solidFill>
              <a:latin typeface="Arial" pitchFamily="34" charset="0"/>
              <a:ea typeface="宋体" pitchFamily="2" charset="-122"/>
            </a:endParaRPr>
          </a:p>
        </p:txBody>
      </p:sp>
      <p:sp>
        <p:nvSpPr>
          <p:cNvPr id="7"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Tree>
    <p:extLst>
      <p:ext uri="{BB962C8B-B14F-4D97-AF65-F5344CB8AC3E}">
        <p14:creationId xmlns:p14="http://schemas.microsoft.com/office/powerpoint/2010/main" val="2781847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
        <p:nvSpPr>
          <p:cNvPr id="7" name="竖排文字占位符 2"/>
          <p:cNvSpPr>
            <a:spLocks noGrp="1"/>
          </p:cNvSpPr>
          <p:nvPr>
            <p:ph type="body" orient="vert" idx="1"/>
          </p:nvPr>
        </p:nvSpPr>
        <p:spPr>
          <a:xfrm>
            <a:off x="553422" y="1556792"/>
            <a:ext cx="4213228" cy="4752528"/>
          </a:xfrm>
          <a:prstGeom prst="rect">
            <a:avLst/>
          </a:prstGeom>
        </p:spPr>
        <p:txBody>
          <a:bodyPr vert="horz"/>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marL="1828617" indent="0">
              <a:buNone/>
              <a:defRPr>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内容占位符 2"/>
          <p:cNvSpPr>
            <a:spLocks noGrp="1"/>
          </p:cNvSpPr>
          <p:nvPr>
            <p:ph idx="10"/>
          </p:nvPr>
        </p:nvSpPr>
        <p:spPr>
          <a:xfrm>
            <a:off x="5176415" y="1556793"/>
            <a:ext cx="6171415" cy="4752528"/>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953526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311" y="1513833"/>
            <a:ext cx="5180687" cy="4351338"/>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416" y="1513833"/>
            <a:ext cx="5182275" cy="4351338"/>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309" y="6356353"/>
            <a:ext cx="2743557" cy="365125"/>
          </a:xfrm>
          <a:prstGeom prst="rect">
            <a:avLst/>
          </a:prstGeom>
        </p:spPr>
        <p:txBody>
          <a:bodyPr/>
          <a:lstStyle/>
          <a:p>
            <a:pPr defTabSz="914309" fontAlgn="base">
              <a:spcBef>
                <a:spcPct val="0"/>
              </a:spcBef>
              <a:spcAft>
                <a:spcPct val="0"/>
              </a:spcAft>
              <a:defRPr/>
            </a:pPr>
            <a:fld id="{8B48C8F6-11FD-4F21-91F4-6CA35396F73B}" type="datetimeFigureOut">
              <a:rPr lang="zh-CN" altLang="en-US" smtClean="0">
                <a:solidFill>
                  <a:prstClr val="black"/>
                </a:solidFill>
                <a:latin typeface="Arial" pitchFamily="34" charset="0"/>
                <a:ea typeface="宋体" pitchFamily="2" charset="-122"/>
              </a:rPr>
              <a:pPr defTabSz="914309" fontAlgn="base">
                <a:spcBef>
                  <a:spcPct val="0"/>
                </a:spcBef>
                <a:spcAft>
                  <a:spcPct val="0"/>
                </a:spcAft>
                <a:defRPr/>
              </a:pPr>
              <a:t>2021/4/17</a:t>
            </a:fld>
            <a:endParaRPr lang="zh-CN" altLang="en-US">
              <a:solidFill>
                <a:prstClr val="black"/>
              </a:solidFill>
              <a:latin typeface="Arial" pitchFamily="34" charset="0"/>
              <a:ea typeface="宋体" pitchFamily="2" charset="-122"/>
            </a:endParaRPr>
          </a:p>
        </p:txBody>
      </p:sp>
      <p:sp>
        <p:nvSpPr>
          <p:cNvPr id="6" name="页脚占位符 5"/>
          <p:cNvSpPr>
            <a:spLocks noGrp="1"/>
          </p:cNvSpPr>
          <p:nvPr>
            <p:ph type="ftr" sz="quarter" idx="11"/>
          </p:nvPr>
        </p:nvSpPr>
        <p:spPr>
          <a:xfrm>
            <a:off x="4039128" y="6356353"/>
            <a:ext cx="4113748" cy="365125"/>
          </a:xfrm>
          <a:prstGeom prst="rect">
            <a:avLst/>
          </a:prstGeom>
        </p:spPr>
        <p:txBody>
          <a:bodyPr/>
          <a:lstStyle/>
          <a:p>
            <a:pPr defTabSz="914309" fontAlgn="base">
              <a:spcBef>
                <a:spcPct val="0"/>
              </a:spcBef>
              <a:spcAft>
                <a:spcPct val="0"/>
              </a:spcAft>
              <a:defRPr/>
            </a:pPr>
            <a:endParaRPr lang="zh-CN" altLang="en-US">
              <a:solidFill>
                <a:prstClr val="black"/>
              </a:solidFill>
              <a:latin typeface="Arial" pitchFamily="34" charset="0"/>
              <a:ea typeface="宋体" pitchFamily="2" charset="-122"/>
            </a:endParaRPr>
          </a:p>
        </p:txBody>
      </p:sp>
      <p:sp>
        <p:nvSpPr>
          <p:cNvPr id="7" name="灯片编号占位符 6"/>
          <p:cNvSpPr>
            <a:spLocks noGrp="1"/>
          </p:cNvSpPr>
          <p:nvPr>
            <p:ph type="sldNum" sz="quarter" idx="12"/>
          </p:nvPr>
        </p:nvSpPr>
        <p:spPr>
          <a:xfrm>
            <a:off x="8610135" y="6356353"/>
            <a:ext cx="2743557" cy="365125"/>
          </a:xfrm>
          <a:prstGeom prst="rect">
            <a:avLst/>
          </a:prstGeom>
        </p:spPr>
        <p:txBody>
          <a:bodyPr/>
          <a:lstStyle/>
          <a:p>
            <a:pPr defTabSz="914309" fontAlgn="base">
              <a:spcBef>
                <a:spcPct val="0"/>
              </a:spcBef>
              <a:spcAft>
                <a:spcPct val="0"/>
              </a:spcAft>
              <a:defRPr/>
            </a:pPr>
            <a:fld id="{BD6493AB-65A1-4D55-9F31-F8FB3B43CDFA}" type="slidenum">
              <a:rPr lang="zh-CN" altLang="en-US" smtClean="0">
                <a:solidFill>
                  <a:prstClr val="black"/>
                </a:solidFill>
                <a:latin typeface="Arial" pitchFamily="34" charset="0"/>
                <a:ea typeface="宋体" pitchFamily="2" charset="-122"/>
              </a:rPr>
              <a:pPr defTabSz="914309" fontAlgn="base">
                <a:spcBef>
                  <a:spcPct val="0"/>
                </a:spcBef>
                <a:spcAft>
                  <a:spcPct val="0"/>
                </a:spcAft>
                <a:defRPr/>
              </a:pPr>
              <a:t>‹#›</a:t>
            </a:fld>
            <a:endParaRPr lang="zh-CN" altLang="en-US">
              <a:solidFill>
                <a:prstClr val="black"/>
              </a:solidFill>
              <a:latin typeface="Arial" pitchFamily="34" charset="0"/>
              <a:ea typeface="宋体" pitchFamily="2" charset="-122"/>
            </a:endParaRPr>
          </a:p>
        </p:txBody>
      </p:sp>
      <p:sp>
        <p:nvSpPr>
          <p:cNvPr id="8"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Tree>
    <p:extLst>
      <p:ext uri="{BB962C8B-B14F-4D97-AF65-F5344CB8AC3E}">
        <p14:creationId xmlns:p14="http://schemas.microsoft.com/office/powerpoint/2010/main" val="3273734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4688EABA-F0A4-4BC8-8089-E4223551FD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4271" t="5185" r="24271" b="5185"/>
          <a:stretch/>
        </p:blipFill>
        <p:spPr>
          <a:xfrm>
            <a:off x="2983518" y="379141"/>
            <a:ext cx="6226554" cy="6099718"/>
          </a:xfrm>
          <a:prstGeom prst="rect">
            <a:avLst/>
          </a:prstGeom>
        </p:spPr>
      </p:pic>
      <p:sp>
        <p:nvSpPr>
          <p:cNvPr id="4" name="文本占位符 6"/>
          <p:cNvSpPr>
            <a:spLocks noGrp="1"/>
          </p:cNvSpPr>
          <p:nvPr>
            <p:ph type="body" sz="quarter" idx="11" hasCustomPrompt="1"/>
          </p:nvPr>
        </p:nvSpPr>
        <p:spPr>
          <a:xfrm>
            <a:off x="2215683" y="2457030"/>
            <a:ext cx="7759123" cy="1943100"/>
          </a:xfrm>
          <a:prstGeom prst="rect">
            <a:avLst/>
          </a:prstGeom>
        </p:spPr>
        <p:txBody>
          <a:bodyPr anchor="ctr"/>
          <a:lstStyle>
            <a:lvl1pPr marL="0" indent="0" algn="ctr">
              <a:buNone/>
              <a:defRPr sz="4400" b="1">
                <a:solidFill>
                  <a:schemeClr val="tx1"/>
                </a:solidFill>
                <a:latin typeface="华文楷体" panose="02010600040101010101" pitchFamily="2" charset="-122"/>
                <a:ea typeface="华文楷体" panose="02010600040101010101" pitchFamily="2" charset="-122"/>
              </a:defRPr>
            </a:lvl1pPr>
          </a:lstStyle>
          <a:p>
            <a:pPr marL="0" indent="0">
              <a:buNone/>
            </a:pPr>
            <a:r>
              <a:rPr lang="zh-CN" altLang="en-US" sz="4400">
                <a:solidFill>
                  <a:schemeClr val="tx1"/>
                </a:solidFill>
                <a:effectLst>
                  <a:outerShdw blurRad="38100" dist="38100" dir="2700000" algn="tl">
                    <a:srgbClr val="000000">
                      <a:alpha val="43137"/>
                    </a:srgbClr>
                  </a:outerShdw>
                </a:effectLst>
              </a:rPr>
              <a:t>智能科技，让医疗更美好</a:t>
            </a:r>
            <a:r>
              <a:rPr lang="en-US" altLang="zh-CN" sz="4400">
                <a:solidFill>
                  <a:schemeClr val="tx1"/>
                </a:solidFill>
                <a:effectLst>
                  <a:outerShdw blurRad="38100" dist="38100" dir="2700000" algn="tl">
                    <a:srgbClr val="000000">
                      <a:alpha val="43137"/>
                    </a:srgbClr>
                  </a:outerShdw>
                </a:effectLst>
              </a:rPr>
              <a:t>!</a:t>
            </a:r>
            <a:endParaRPr lang="zh-CN" altLang="en-US" sz="44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82124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email">
            <a:extLst>
              <a:ext uri="{28A0092B-C50C-407E-A947-70E740481C1C}">
                <a14:useLocalDpi xmlns:a14="http://schemas.microsoft.com/office/drawing/2010/main"/>
              </a:ext>
            </a:extLst>
          </a:blip>
          <a:srcRect r="570"/>
          <a:stretch/>
        </p:blipFill>
        <p:spPr>
          <a:xfrm>
            <a:off x="0" y="1260057"/>
            <a:ext cx="12193587" cy="4876049"/>
          </a:xfrm>
          <a:prstGeom prst="rect">
            <a:avLst/>
          </a:prstGeom>
        </p:spPr>
      </p:pic>
      <p:sp>
        <p:nvSpPr>
          <p:cNvPr id="4" name="文本占位符 6"/>
          <p:cNvSpPr>
            <a:spLocks noGrp="1"/>
          </p:cNvSpPr>
          <p:nvPr>
            <p:ph type="body" sz="quarter" idx="11" hasCustomPrompt="1"/>
          </p:nvPr>
        </p:nvSpPr>
        <p:spPr>
          <a:xfrm>
            <a:off x="2215394" y="2457030"/>
            <a:ext cx="7758113" cy="1943100"/>
          </a:xfrm>
          <a:prstGeom prst="rect">
            <a:avLst/>
          </a:prstGeom>
        </p:spPr>
        <p:txBody>
          <a:bodyPr anchor="ctr"/>
          <a:lstStyle>
            <a:lvl1pPr marL="0" indent="0" algn="ctr">
              <a:buNone/>
              <a:defRPr sz="4400" b="1">
                <a:solidFill>
                  <a:schemeClr val="accent2"/>
                </a:solidFill>
                <a:latin typeface="华文楷体" panose="02010600040101010101" pitchFamily="2" charset="-122"/>
                <a:ea typeface="华文楷体" panose="02010600040101010101" pitchFamily="2" charset="-122"/>
              </a:defRPr>
            </a:lvl1pPr>
          </a:lstStyle>
          <a:p>
            <a:pPr lvl="0"/>
            <a:r>
              <a:rPr lang="en-US" altLang="zh-CN" dirty="0"/>
              <a:t>Click to add content</a:t>
            </a:r>
            <a:endParaRPr lang="zh-CN" altLang="en-US" dirty="0"/>
          </a:p>
        </p:txBody>
      </p:sp>
    </p:spTree>
    <p:extLst>
      <p:ext uri="{BB962C8B-B14F-4D97-AF65-F5344CB8AC3E}">
        <p14:creationId xmlns:p14="http://schemas.microsoft.com/office/powerpoint/2010/main" val="24389404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userDrawn="1"/>
        </p:nvGrpSpPr>
        <p:grpSpPr>
          <a:xfrm>
            <a:off x="797" y="2061026"/>
            <a:ext cx="12190413" cy="1938740"/>
            <a:chOff x="0" y="2420888"/>
            <a:chExt cx="12192000" cy="1938992"/>
          </a:xfrm>
        </p:grpSpPr>
        <p:sp>
          <p:nvSpPr>
            <p:cNvPr id="5" name="矩形 4"/>
            <p:cNvSpPr/>
            <p:nvPr/>
          </p:nvSpPr>
          <p:spPr>
            <a:xfrm>
              <a:off x="0" y="2420888"/>
              <a:ext cx="12192000" cy="1938992"/>
            </a:xfrm>
            <a:prstGeom prst="rect">
              <a:avLst/>
            </a:prstGeom>
            <a:solidFill>
              <a:srgbClr val="FF58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entury Schoolbook" panose="02040604050505020304"/>
                <a:ea typeface="宋体" panose="02010600030101010101" pitchFamily="2" charset="-122"/>
                <a:cs typeface="+mn-ea"/>
                <a:sym typeface="+mn-lt"/>
              </a:endParaRPr>
            </a:p>
          </p:txBody>
        </p:sp>
        <p:sp>
          <p:nvSpPr>
            <p:cNvPr id="6" name="矩形 5"/>
            <p:cNvSpPr/>
            <p:nvPr/>
          </p:nvSpPr>
          <p:spPr>
            <a:xfrm>
              <a:off x="1847528" y="2742312"/>
              <a:ext cx="8496944" cy="1338828"/>
            </a:xfrm>
            <a:prstGeom prst="rect">
              <a:avLst/>
            </a:prstGeom>
          </p:spPr>
          <p:txBody>
            <a:bodyPr wrap="square">
              <a:spAutoFit/>
            </a:bodyPr>
            <a:lstStyle/>
            <a:p>
              <a:pPr marL="0" marR="0" lvl="0" indent="0" algn="ctr" defTabSz="914309" rtl="0" eaLnBrk="1" fontAlgn="base" latinLnBrk="0" hangingPunct="1">
                <a:lnSpc>
                  <a:spcPct val="150000"/>
                </a:lnSpc>
                <a:spcBef>
                  <a:spcPct val="0"/>
                </a:spcBef>
                <a:spcAft>
                  <a:spcPct val="0"/>
                </a:spcAft>
                <a:buClrTx/>
                <a:buSzTx/>
                <a:buFontTx/>
                <a:buNone/>
                <a:tabLst/>
                <a:defRPr/>
              </a:pPr>
              <a:r>
                <a:rPr kumimoji="0" lang="zh-CN" altLang="en-US" sz="5398"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宋体" pitchFamily="2" charset="-122"/>
                  <a:cs typeface="+mn-ea"/>
                  <a:sym typeface="+mn-lt"/>
                </a:rPr>
                <a:t>科技 让城市更美好</a:t>
              </a:r>
            </a:p>
          </p:txBody>
        </p:sp>
      </p:grpSp>
    </p:spTree>
    <p:extLst>
      <p:ext uri="{BB962C8B-B14F-4D97-AF65-F5344CB8AC3E}">
        <p14:creationId xmlns:p14="http://schemas.microsoft.com/office/powerpoint/2010/main" val="1962492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userDrawn="1"/>
        </p:nvGrpSpPr>
        <p:grpSpPr>
          <a:xfrm>
            <a:off x="797" y="2061026"/>
            <a:ext cx="12190413" cy="1938740"/>
            <a:chOff x="0" y="2420888"/>
            <a:chExt cx="12192000" cy="1938992"/>
          </a:xfrm>
        </p:grpSpPr>
        <p:sp>
          <p:nvSpPr>
            <p:cNvPr id="4" name="矩形 3"/>
            <p:cNvSpPr/>
            <p:nvPr/>
          </p:nvSpPr>
          <p:spPr>
            <a:xfrm>
              <a:off x="0" y="2420888"/>
              <a:ext cx="12192000" cy="1938992"/>
            </a:xfrm>
            <a:prstGeom prst="rect">
              <a:avLst/>
            </a:prstGeom>
            <a:solidFill>
              <a:srgbClr val="FF58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entury Schoolbook" panose="02040604050505020304"/>
                <a:ea typeface="宋体" panose="02010600030101010101" pitchFamily="2" charset="-122"/>
                <a:cs typeface="+mn-ea"/>
                <a:sym typeface="+mn-lt"/>
              </a:endParaRPr>
            </a:p>
          </p:txBody>
        </p:sp>
        <p:sp>
          <p:nvSpPr>
            <p:cNvPr id="5" name="矩形 4"/>
            <p:cNvSpPr/>
            <p:nvPr/>
          </p:nvSpPr>
          <p:spPr>
            <a:xfrm>
              <a:off x="1847528" y="2742312"/>
              <a:ext cx="8496944" cy="1338828"/>
            </a:xfrm>
            <a:prstGeom prst="rect">
              <a:avLst/>
            </a:prstGeom>
          </p:spPr>
          <p:txBody>
            <a:bodyPr wrap="square">
              <a:spAutoFit/>
            </a:bodyPr>
            <a:lstStyle/>
            <a:p>
              <a:pPr marL="0" marR="0" lvl="0" indent="0" algn="ctr" defTabSz="914309" rtl="0" eaLnBrk="1" fontAlgn="base" latinLnBrk="0" hangingPunct="1">
                <a:lnSpc>
                  <a:spcPct val="150000"/>
                </a:lnSpc>
                <a:spcBef>
                  <a:spcPct val="0"/>
                </a:spcBef>
                <a:spcAft>
                  <a:spcPct val="0"/>
                </a:spcAft>
                <a:buClrTx/>
                <a:buSzTx/>
                <a:buFontTx/>
                <a:buNone/>
                <a:tabLst/>
                <a:defRPr/>
              </a:pPr>
              <a:r>
                <a:rPr kumimoji="0" lang="zh-CN" altLang="en-US" sz="5398"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宋体" pitchFamily="2" charset="-122"/>
                  <a:cs typeface="+mn-ea"/>
                  <a:sym typeface="+mn-lt"/>
                </a:rPr>
                <a:t>科技 让城市更美好</a:t>
              </a:r>
            </a:p>
          </p:txBody>
        </p:sp>
      </p:grpSp>
    </p:spTree>
    <p:extLst>
      <p:ext uri="{BB962C8B-B14F-4D97-AF65-F5344CB8AC3E}">
        <p14:creationId xmlns:p14="http://schemas.microsoft.com/office/powerpoint/2010/main" val="14063311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311" y="365128"/>
            <a:ext cx="10515382"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054548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7" y="6356364"/>
            <a:ext cx="2743200" cy="365125"/>
          </a:xfrm>
          <a:prstGeom prst="rect">
            <a:avLst/>
          </a:prstGeom>
        </p:spPr>
        <p:txBody>
          <a:bodyPr/>
          <a:lstStyle/>
          <a:p>
            <a:pPr defTabSz="914309" fontAlgn="base">
              <a:spcBef>
                <a:spcPct val="0"/>
              </a:spcBef>
              <a:spcAft>
                <a:spcPct val="0"/>
              </a:spcAft>
            </a:pPr>
            <a:fld id="{C84468E0-41B4-A344-B72F-C7ECA4A18522}" type="datetimeFigureOut">
              <a:rPr kumimoji="1" lang="zh-CN" altLang="en-US" smtClean="0">
                <a:solidFill>
                  <a:srgbClr val="000000"/>
                </a:solidFill>
                <a:latin typeface="Arial" pitchFamily="34" charset="0"/>
                <a:ea typeface="宋体" pitchFamily="2" charset="-122"/>
              </a:rPr>
              <a:pPr defTabSz="914309" fontAlgn="base">
                <a:spcBef>
                  <a:spcPct val="0"/>
                </a:spcBef>
                <a:spcAft>
                  <a:spcPct val="0"/>
                </a:spcAft>
              </a:pPr>
              <a:t>2021/4/17</a:t>
            </a:fld>
            <a:endParaRPr kumimoji="1" lang="zh-CN" altLang="en-US">
              <a:solidFill>
                <a:srgbClr val="000000"/>
              </a:solidFill>
              <a:latin typeface="Arial" pitchFamily="34" charset="0"/>
              <a:ea typeface="宋体" pitchFamily="2" charset="-122"/>
            </a:endParaRPr>
          </a:p>
        </p:txBody>
      </p:sp>
      <p:sp>
        <p:nvSpPr>
          <p:cNvPr id="3" name="页脚占位符 2"/>
          <p:cNvSpPr>
            <a:spLocks noGrp="1"/>
          </p:cNvSpPr>
          <p:nvPr>
            <p:ph type="ftr" sz="quarter" idx="11"/>
          </p:nvPr>
        </p:nvSpPr>
        <p:spPr>
          <a:xfrm>
            <a:off x="4038601" y="6356364"/>
            <a:ext cx="4114800" cy="365125"/>
          </a:xfrm>
          <a:prstGeom prst="rect">
            <a:avLst/>
          </a:prstGeom>
        </p:spPr>
        <p:txBody>
          <a:bodyPr/>
          <a:lstStyle/>
          <a:p>
            <a:pPr defTabSz="914309" fontAlgn="base">
              <a:spcBef>
                <a:spcPct val="0"/>
              </a:spcBef>
              <a:spcAft>
                <a:spcPct val="0"/>
              </a:spcAft>
            </a:pPr>
            <a:endParaRPr kumimoji="1" lang="zh-CN" altLang="en-US">
              <a:solidFill>
                <a:srgbClr val="000000"/>
              </a:solidFill>
              <a:latin typeface="Arial" pitchFamily="34" charset="0"/>
              <a:ea typeface="宋体" pitchFamily="2" charset="-122"/>
            </a:endParaRPr>
          </a:p>
        </p:txBody>
      </p:sp>
      <p:sp>
        <p:nvSpPr>
          <p:cNvPr id="4" name="幻灯片编号占位符 3"/>
          <p:cNvSpPr>
            <a:spLocks noGrp="1"/>
          </p:cNvSpPr>
          <p:nvPr>
            <p:ph type="sldNum" sz="quarter" idx="12"/>
          </p:nvPr>
        </p:nvSpPr>
        <p:spPr>
          <a:xfrm>
            <a:off x="8610600" y="6356364"/>
            <a:ext cx="2743200" cy="365125"/>
          </a:xfrm>
          <a:prstGeom prst="rect">
            <a:avLst/>
          </a:prstGeom>
        </p:spPr>
        <p:txBody>
          <a:bodyPr/>
          <a:lstStyle/>
          <a:p>
            <a:pPr defTabSz="914309" fontAlgn="base">
              <a:spcBef>
                <a:spcPct val="0"/>
              </a:spcBef>
              <a:spcAft>
                <a:spcPct val="0"/>
              </a:spcAft>
            </a:pPr>
            <a:fld id="{10100FF3-2988-DF40-ADF5-FFD756EF2CFD}" type="slidenum">
              <a:rPr kumimoji="1" lang="zh-CN" altLang="en-US" smtClean="0">
                <a:solidFill>
                  <a:srgbClr val="000000"/>
                </a:solidFill>
                <a:latin typeface="Arial" pitchFamily="34" charset="0"/>
                <a:ea typeface="宋体" pitchFamily="2" charset="-122"/>
              </a:rPr>
              <a:pPr defTabSz="914309" fontAlgn="base">
                <a:spcBef>
                  <a:spcPct val="0"/>
                </a:spcBef>
                <a:spcAft>
                  <a:spcPct val="0"/>
                </a:spcAft>
              </a:pPr>
              <a:t>‹#›</a:t>
            </a:fld>
            <a:endParaRPr kumimoji="1" lang="zh-CN" altLang="en-US">
              <a:solidFill>
                <a:srgbClr val="000000"/>
              </a:solidFill>
              <a:latin typeface="Arial" pitchFamily="34" charset="0"/>
              <a:ea typeface="宋体" pitchFamily="2" charset="-122"/>
            </a:endParaRPr>
          </a:p>
        </p:txBody>
      </p:sp>
      <p:sp>
        <p:nvSpPr>
          <p:cNvPr id="6" name="标题 1"/>
          <p:cNvSpPr>
            <a:spLocks noGrp="1"/>
          </p:cNvSpPr>
          <p:nvPr>
            <p:ph type="title" hasCustomPrompt="1"/>
          </p:nvPr>
        </p:nvSpPr>
        <p:spPr>
          <a:xfrm>
            <a:off x="385624" y="185306"/>
            <a:ext cx="10783455" cy="715530"/>
          </a:xfrm>
        </p:spPr>
        <p:txBody>
          <a:bodyPr>
            <a:normAutofit/>
          </a:bodyPr>
          <a:lstStyle>
            <a:lvl1pPr>
              <a:defRPr sz="3600" b="1">
                <a:latin typeface="幼圆" panose="02010509060101010101" pitchFamily="49" charset="-122"/>
                <a:ea typeface="幼圆" panose="02010509060101010101" pitchFamily="49" charset="-122"/>
              </a:defRPr>
            </a:lvl1pPr>
          </a:lstStyle>
          <a:p>
            <a:r>
              <a:rPr kumimoji="1" lang="zh-CN" altLang="en-US" dirty="0"/>
              <a:t>单击此处编辑标题</a:t>
            </a:r>
          </a:p>
        </p:txBody>
      </p:sp>
    </p:spTree>
    <p:extLst>
      <p:ext uri="{BB962C8B-B14F-4D97-AF65-F5344CB8AC3E}">
        <p14:creationId xmlns:p14="http://schemas.microsoft.com/office/powerpoint/2010/main" val="39578413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7_仅标题">
    <p:spTree>
      <p:nvGrpSpPr>
        <p:cNvPr id="1" name=""/>
        <p:cNvGrpSpPr/>
        <p:nvPr/>
      </p:nvGrpSpPr>
      <p:grpSpPr>
        <a:xfrm>
          <a:off x="0" y="0"/>
          <a:ext cx="0" cy="0"/>
          <a:chOff x="0" y="0"/>
          <a:chExt cx="0" cy="0"/>
        </a:xfrm>
      </p:grpSpPr>
      <p:sp>
        <p:nvSpPr>
          <p:cNvPr id="3" name="矩形 2" hidden="1"/>
          <p:cNvSpPr/>
          <p:nvPr userDrawn="1">
            <p:custDataLst>
              <p:tags r:id="rId1"/>
            </p:custDataLst>
          </p:nvPr>
        </p:nvSpPr>
        <p:spPr>
          <a:xfrm>
            <a:off x="27" y="0"/>
            <a:ext cx="158771"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309" rtl="0" eaLnBrk="1" fontAlgn="auto" latinLnBrk="0" hangingPunct="1">
              <a:lnSpc>
                <a:spcPct val="100000"/>
              </a:lnSpc>
              <a:spcBef>
                <a:spcPct val="0"/>
              </a:spcBef>
              <a:spcAft>
                <a:spcPct val="0"/>
              </a:spcAft>
              <a:buClrTx/>
              <a:buSzTx/>
              <a:buFontTx/>
              <a:buNone/>
              <a:tabLst/>
              <a:defRPr/>
            </a:pPr>
            <a:endParaRPr kumimoji="0" lang="en-US" altLang="zh-CN" sz="2600" b="1" i="0" u="none" strike="noStrike" kern="1200" cap="none" spc="0" normalizeH="0" baseline="0" noProof="0" dirty="0">
              <a:ln>
                <a:noFill/>
              </a:ln>
              <a:solidFill>
                <a:prstClr val="black"/>
              </a:solidFill>
              <a:effectLst/>
              <a:uLnTx/>
              <a:uFillTx/>
              <a:latin typeface="Arial"/>
              <a:ea typeface="华文楷体"/>
              <a:cs typeface="+mn-cs"/>
              <a:sym typeface="Arial"/>
            </a:endParaRPr>
          </a:p>
        </p:txBody>
      </p:sp>
      <p:sp>
        <p:nvSpPr>
          <p:cNvPr id="7" name="Title Placeholder 1"/>
          <p:cNvSpPr>
            <a:spLocks noGrp="1"/>
          </p:cNvSpPr>
          <p:nvPr>
            <p:ph type="title" hasCustomPrompt="1"/>
          </p:nvPr>
        </p:nvSpPr>
        <p:spPr>
          <a:xfrm>
            <a:off x="360000" y="176259"/>
            <a:ext cx="11478878" cy="720000"/>
          </a:xfrm>
          <a:prstGeom prst="rect">
            <a:avLst/>
          </a:prstGeom>
        </p:spPr>
        <p:txBody>
          <a:bodyPr vert="horz" wrap="square" lIns="0" tIns="0" rIns="0" bIns="0" rtlCol="0" anchor="t">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397142"/>
            <a:ext cx="11248420" cy="422275"/>
          </a:xfrm>
          <a:prstGeom prst="rect">
            <a:avLst/>
          </a:prstGeom>
        </p:spPr>
        <p:txBody>
          <a:bodyPr tIns="0" bIns="0" anchor="b"/>
          <a:lstStyle>
            <a:lvl1pPr marL="0" marR="0" indent="0" algn="l" defTabSz="914127"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rgbClr val="A9A9A9"/>
                </a:solidFill>
                <a:latin typeface="+mn-lt"/>
                <a:ea typeface="+mn-ea"/>
              </a:defRPr>
            </a:lvl1pPr>
          </a:lstStyle>
          <a:p>
            <a:pPr marL="0" marR="0" lvl="0" indent="0" algn="l" defTabSz="91412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42764192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4" name="对象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itle 7"/>
          <p:cNvSpPr>
            <a:spLocks noGrp="1"/>
          </p:cNvSpPr>
          <p:nvPr>
            <p:ph type="title" hasCustomPrompt="1"/>
          </p:nvPr>
        </p:nvSpPr>
        <p:spPr>
          <a:xfrm>
            <a:off x="360000" y="140399"/>
            <a:ext cx="10934700" cy="720000"/>
          </a:xfrm>
        </p:spPr>
        <p:txBody>
          <a:bodyPr anchor="ctr"/>
          <a:lstStyle>
            <a:lvl1pPr>
              <a:lnSpc>
                <a:spcPct val="100000"/>
              </a:lnSpc>
              <a:defRPr b="1" baseline="0">
                <a:solidFill>
                  <a:schemeClr val="tx1"/>
                </a:solidFill>
                <a:latin typeface="+mn-lt"/>
                <a:ea typeface="+mn-ea"/>
                <a:sym typeface="Trebuchet MS" panose="020B0603020202020204" pitchFamily="34" charset="0"/>
              </a:defRPr>
            </a:lvl1pPr>
          </a:lstStyle>
          <a:p>
            <a:r>
              <a:rPr lang="en-US" dirty="0"/>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PiNgAN sample sldiesV4.pptx</a:t>
            </a:r>
            <a:endParaRPr lang="en-US" sz="700" dirty="0">
              <a:solidFill>
                <a:schemeClr val="bg1">
                  <a:lumMod val="50000"/>
                </a:schemeClr>
              </a:solidFill>
              <a:latin typeface="+mn-lt"/>
              <a:sym typeface="Trebuchet MS" panose="020B0603020202020204" pitchFamily="34" charset="0"/>
            </a:endParaRPr>
          </a:p>
        </p:txBody>
      </p:sp>
      <p:sp>
        <p:nvSpPr>
          <p:cNvPr id="6" name="Text Placeholder 7"/>
          <p:cNvSpPr>
            <a:spLocks noGrp="1"/>
          </p:cNvSpPr>
          <p:nvPr>
            <p:ph type="body" sz="quarter" idx="21" hasCustomPrompt="1"/>
          </p:nvPr>
        </p:nvSpPr>
        <p:spPr>
          <a:xfrm>
            <a:off x="360000" y="904891"/>
            <a:ext cx="10934700" cy="359856"/>
          </a:xfrm>
          <a:prstGeom prst="rect">
            <a:avLst/>
          </a:prstGeom>
        </p:spPr>
        <p:txBody>
          <a:bodyPr wrap="square" tIns="41028" bIns="41028" anchor="ctr">
            <a:spAutoFit/>
          </a:bodyPr>
          <a:lstStyle>
            <a:lvl1pPr marL="0" indent="0">
              <a:lnSpc>
                <a:spcPct val="100000"/>
              </a:lnSpc>
              <a:spcBef>
                <a:spcPts val="0"/>
              </a:spcBef>
              <a:spcAft>
                <a:spcPts val="0"/>
              </a:spcAft>
              <a:buNone/>
              <a:defRPr sz="1800" b="0" baseline="0">
                <a:solidFill>
                  <a:schemeClr val="bg1">
                    <a:lumMod val="50000"/>
                  </a:schemeClr>
                </a:solidFill>
                <a:latin typeface="+mn-lt"/>
                <a:ea typeface="+mn-ea"/>
                <a:sym typeface="微软雅黑"/>
              </a:defRPr>
            </a:lvl1pPr>
          </a:lstStyle>
          <a:p>
            <a:pPr lvl="0"/>
            <a:r>
              <a:rPr lang="en-US" dirty="0"/>
              <a:t>Subheading</a:t>
            </a:r>
          </a:p>
        </p:txBody>
      </p:sp>
      <p:sp>
        <p:nvSpPr>
          <p:cNvPr id="9" name="文本占位符 6"/>
          <p:cNvSpPr>
            <a:spLocks noGrp="1"/>
          </p:cNvSpPr>
          <p:nvPr>
            <p:ph type="body" sz="quarter" idx="11" hasCustomPrompt="1"/>
          </p:nvPr>
        </p:nvSpPr>
        <p:spPr>
          <a:xfrm>
            <a:off x="360000" y="6421657"/>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4031095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5_副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34984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2018.03.23 </a:t>
            </a:r>
            <a:r>
              <a:rPr lang="zh-CN" altLang="en-US" sz="700">
                <a:solidFill>
                  <a:schemeClr val="bg1">
                    <a:lumMod val="50000"/>
                  </a:schemeClr>
                </a:solidFill>
                <a:latin typeface="+mn-lt"/>
                <a:sym typeface="Trebuchet MS" panose="020B0603020202020204" pitchFamily="34" charset="0"/>
              </a:rPr>
              <a:t>平安穎像平台</a:t>
            </a:r>
            <a:r>
              <a:rPr lang="en-US" altLang="zh-CN" sz="700">
                <a:solidFill>
                  <a:schemeClr val="bg1">
                    <a:lumMod val="50000"/>
                  </a:schemeClr>
                </a:solidFill>
                <a:latin typeface="+mn-lt"/>
                <a:sym typeface="Trebuchet MS" panose="020B0603020202020204" pitchFamily="34" charset="0"/>
              </a:rPr>
              <a:t>PAMIA </a:t>
            </a:r>
            <a:r>
              <a:rPr lang="zh-CN" altLang="en-US" sz="700">
                <a:solidFill>
                  <a:schemeClr val="bg1">
                    <a:lumMod val="50000"/>
                  </a:schemeClr>
                </a:solidFill>
                <a:latin typeface="+mn-lt"/>
                <a:sym typeface="Trebuchet MS" panose="020B0603020202020204" pitchFamily="34" charset="0"/>
              </a:rPr>
              <a:t>深圳政府介绍</a:t>
            </a:r>
            <a:r>
              <a:rPr lang="en-US" altLang="zh-CN" sz="700">
                <a:solidFill>
                  <a:schemeClr val="bg1">
                    <a:lumMod val="50000"/>
                  </a:schemeClr>
                </a:solidFill>
                <a:latin typeface="+mn-lt"/>
                <a:sym typeface="Trebuchet MS" panose="020B0603020202020204" pitchFamily="34" charset="0"/>
              </a:rPr>
              <a:t>v3.2 (002)_26</a:t>
            </a:r>
            <a:r>
              <a:rPr lang="zh-CN" altLang="en-US" sz="700">
                <a:solidFill>
                  <a:schemeClr val="bg1">
                    <a:lumMod val="50000"/>
                  </a:schemeClr>
                </a:solidFill>
                <a:latin typeface="+mn-lt"/>
                <a:sym typeface="Trebuchet MS" panose="020B0603020202020204" pitchFamily="34" charset="0"/>
              </a:rPr>
              <a:t>三月</a:t>
            </a:r>
            <a:r>
              <a:rPr lang="en-US" altLang="zh-CN" sz="700">
                <a:solidFill>
                  <a:schemeClr val="bg1">
                    <a:lumMod val="50000"/>
                  </a:schemeClr>
                </a:solidFill>
                <a:latin typeface="+mn-lt"/>
                <a:sym typeface="Trebuchet MS" panose="020B0603020202020204" pitchFamily="34" charset="0"/>
              </a:rPr>
              <a:t>18_GL_v01.pptx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3" name="图片 2"/>
          <p:cNvPicPr>
            <a:picLocks noChangeAspect="1"/>
          </p:cNvPicPr>
          <p:nvPr userDrawn="1"/>
        </p:nvPicPr>
        <p:blipFill rotWithShape="1">
          <a:blip r:embed="rId6" cstate="email">
            <a:extLst>
              <a:ext uri="{28A0092B-C50C-407E-A947-70E740481C1C}">
                <a14:useLocalDpi xmlns:a14="http://schemas.microsoft.com/office/drawing/2010/main"/>
              </a:ext>
            </a:extLst>
          </a:blip>
          <a:srcRect r="570"/>
          <a:stretch/>
        </p:blipFill>
        <p:spPr>
          <a:xfrm>
            <a:off x="0" y="1260057"/>
            <a:ext cx="12192000" cy="4876049"/>
          </a:xfrm>
          <a:prstGeom prst="rect">
            <a:avLst/>
          </a:prstGeom>
        </p:spPr>
      </p:pic>
    </p:spTree>
    <p:extLst>
      <p:ext uri="{BB962C8B-B14F-4D97-AF65-F5344CB8AC3E}">
        <p14:creationId xmlns:p14="http://schemas.microsoft.com/office/powerpoint/2010/main" val="294801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99" y="1122363"/>
            <a:ext cx="9143603"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199" y="3602038"/>
            <a:ext cx="9143603"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3700092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310" y="365126"/>
            <a:ext cx="10515382"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310" y="1825625"/>
            <a:ext cx="10515382"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3739597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59" y="1709739"/>
            <a:ext cx="10515382"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959" y="4589464"/>
            <a:ext cx="10515382"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7992132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310" y="365126"/>
            <a:ext cx="10515382"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310" y="1825625"/>
            <a:ext cx="5180687"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416" y="1825625"/>
            <a:ext cx="5182275"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6" name="页脚占位符 5"/>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1760986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97" y="365126"/>
            <a:ext cx="10515381"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898" y="1681163"/>
            <a:ext cx="515845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898" y="2505075"/>
            <a:ext cx="515845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417" y="1681163"/>
            <a:ext cx="5183862"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417" y="2505075"/>
            <a:ext cx="5183862"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8" name="页脚占位符 7"/>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3806678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310" y="365126"/>
            <a:ext cx="10515382"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4" name="页脚占位符 3"/>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3592964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3" descr="D:\Users\zhangbowen541\Downloads\c1516087c9bb967c61b81e426e136565.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4448" y="103"/>
            <a:ext cx="3255173" cy="699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209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98" y="457200"/>
            <a:ext cx="3932749"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863" y="987426"/>
            <a:ext cx="6171415"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839898" y="2057400"/>
            <a:ext cx="3932749"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6" name="页脚占位符 5"/>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1024396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2"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2377" y="2383"/>
            <a:ext cx="12194377" cy="6852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userDrawn="1"/>
        </p:nvSpPr>
        <p:spPr>
          <a:xfrm>
            <a:off x="-3174" y="2287437"/>
            <a:ext cx="12195173" cy="2282287"/>
          </a:xfrm>
          <a:prstGeom prst="rect">
            <a:avLst/>
          </a:prstGeom>
          <a:solidFill>
            <a:schemeClr val="accent1">
              <a:lumMod val="75000"/>
              <a:alpha val="85098"/>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zh-CN" altLang="en-US" sz="1200" dirty="0" err="1">
              <a:solidFill>
                <a:srgbClr val="FFFFFF"/>
              </a:solidFill>
            </a:endParaRPr>
          </a:p>
        </p:txBody>
      </p:sp>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rgbClr val="FFFFFF"/>
                </a:solidFill>
              </a:defRPr>
            </a:lvl1pPr>
          </a:lstStyle>
          <a:p>
            <a:pPr lvl="0"/>
            <a:r>
              <a:rPr lang="en-US" altLang="zh-CN" dirty="0"/>
              <a:t>Click to add content</a:t>
            </a:r>
            <a:endParaRPr lang="zh-CN" altLang="en-US" dirty="0"/>
          </a:p>
        </p:txBody>
      </p:sp>
      <p:cxnSp>
        <p:nvCxnSpPr>
          <p:cNvPr id="6" name="直接连接符 5"/>
          <p:cNvCxnSpPr/>
          <p:nvPr userDrawn="1"/>
        </p:nvCxnSpPr>
        <p:spPr>
          <a:xfrm flipH="1">
            <a:off x="-3174" y="4643437"/>
            <a:ext cx="12195173" cy="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122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98" y="457200"/>
            <a:ext cx="39327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863" y="987426"/>
            <a:ext cx="617141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98" y="2057400"/>
            <a:ext cx="3932749"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6" name="页脚占位符 5"/>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40141527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310" y="365126"/>
            <a:ext cx="10515382"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310" y="1825625"/>
            <a:ext cx="10515382"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5924249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6036" y="365125"/>
            <a:ext cx="262765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309" y="365125"/>
            <a:ext cx="7735307"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20993965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1_Cover page">
    <p:spTree>
      <p:nvGrpSpPr>
        <p:cNvPr id="1" name=""/>
        <p:cNvGrpSpPr/>
        <p:nvPr/>
      </p:nvGrpSpPr>
      <p:grpSpPr>
        <a:xfrm>
          <a:off x="0" y="0"/>
          <a:ext cx="0" cy="0"/>
          <a:chOff x="0" y="0"/>
          <a:chExt cx="0" cy="0"/>
        </a:xfrm>
      </p:grpSpPr>
      <p:sp>
        <p:nvSpPr>
          <p:cNvPr id="3" name="矩形 2" hidden="1"/>
          <p:cNvSpPr/>
          <p:nvPr userDrawn="1">
            <p:custDataLst>
              <p:tags r:id="rId1"/>
            </p:custDataLst>
          </p:nvPr>
        </p:nvSpPr>
        <p:spPr>
          <a:xfrm>
            <a:off x="18" y="0"/>
            <a:ext cx="158771"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eaLnBrk="1">
              <a:lnSpc>
                <a:spcPct val="100000"/>
              </a:lnSpc>
              <a:spcBef>
                <a:spcPct val="0"/>
              </a:spcBef>
              <a:spcAft>
                <a:spcPct val="0"/>
              </a:spcAft>
            </a:pPr>
            <a:endParaRPr lang="en-US" altLang="zh-CN" sz="5400" b="1" i="0" baseline="0" dirty="0">
              <a:solidFill>
                <a:schemeClr val="tx1"/>
              </a:solidFill>
              <a:latin typeface="Arial"/>
              <a:ea typeface="华文楷体"/>
              <a:sym typeface="Arial"/>
            </a:endParaRPr>
          </a:p>
        </p:txBody>
      </p:sp>
      <p:sp>
        <p:nvSpPr>
          <p:cNvPr id="26" name="Subtitle 2"/>
          <p:cNvSpPr>
            <a:spLocks noGrp="1"/>
          </p:cNvSpPr>
          <p:nvPr>
            <p:ph type="subTitle" idx="1" hasCustomPrompt="1"/>
          </p:nvPr>
        </p:nvSpPr>
        <p:spPr bwMode="white">
          <a:xfrm>
            <a:off x="2452915" y="4077168"/>
            <a:ext cx="7286172" cy="676402"/>
          </a:xfrm>
          <a:prstGeom prst="rect">
            <a:avLst/>
          </a:prstGeom>
        </p:spPr>
        <p:txBody>
          <a:bodyPr anchor="ctr"/>
          <a:lstStyle>
            <a:lvl1pPr marL="0" marR="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sz="2000" b="0" baseline="0">
                <a:solidFill>
                  <a:schemeClr val="accent1">
                    <a:lumMod val="75000"/>
                  </a:schemeClr>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2452915" y="2227485"/>
            <a:ext cx="7286172" cy="1431161"/>
          </a:xfrm>
          <a:prstGeom prst="rect">
            <a:avLst/>
          </a:prstGeom>
        </p:spPr>
        <p:txBody>
          <a:bodyPr wrap="square" anchor="ctr">
            <a:noAutofit/>
          </a:bodyPr>
          <a:lstStyle>
            <a:lvl1pPr marL="0" indent="0" algn="ctr" defTabSz="914400" rtl="0" eaLnBrk="1" latinLnBrk="0" hangingPunct="1">
              <a:lnSpc>
                <a:spcPct val="100000"/>
              </a:lnSpc>
              <a:spcBef>
                <a:spcPts val="300"/>
              </a:spcBef>
              <a:spcAft>
                <a:spcPts val="0"/>
              </a:spcAft>
              <a:buFont typeface="Arial" panose="020B0604020202020204" pitchFamily="34" charset="0"/>
              <a:buChar char="​"/>
              <a:defRPr lang="en-US" altLang="en-US" sz="5400" b="1" kern="1200" baseline="0" dirty="0">
                <a:gradFill flip="none" rotWithShape="1">
                  <a:gsLst>
                    <a:gs pos="40000">
                      <a:schemeClr val="accent1">
                        <a:lumMod val="67000"/>
                      </a:schemeClr>
                    </a:gs>
                    <a:gs pos="100000">
                      <a:schemeClr val="accent1">
                        <a:lumMod val="97000"/>
                        <a:lumOff val="3000"/>
                      </a:schemeClr>
                    </a:gs>
                  </a:gsLst>
                  <a:lin ang="16200000" scaled="1"/>
                  <a:tileRect/>
                </a:gradFill>
                <a:effectLst>
                  <a:outerShdw blurRad="38100" dist="38100" dir="2700000" algn="tl">
                    <a:srgbClr val="000000">
                      <a:alpha val="43137"/>
                    </a:srgbClr>
                  </a:outerShdw>
                </a:effectLst>
                <a:latin typeface="+mn-lt"/>
                <a:ea typeface="+mn-ea"/>
                <a:cs typeface="+mn-ea"/>
                <a:sym typeface="Trebuchet MS" panose="020B0603020202020204" pitchFamily="34" charset="0"/>
              </a:defRPr>
            </a:lvl1pPr>
          </a:lstStyle>
          <a:p>
            <a:r>
              <a:rPr lang="en-US" altLang="zh-CN" dirty="0"/>
              <a:t>Title in Title Case</a:t>
            </a:r>
            <a:endParaRPr lang="en-US" dirty="0"/>
          </a:p>
        </p:txBody>
      </p:sp>
    </p:spTree>
    <p:extLst>
      <p:ext uri="{BB962C8B-B14F-4D97-AF65-F5344CB8AC3E}">
        <p14:creationId xmlns:p14="http://schemas.microsoft.com/office/powerpoint/2010/main" val="601080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126360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674766"/>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比较">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5CBBF47-1290-4CF8-85B4-0BDAC0FCC99A}"/>
              </a:ext>
            </a:extLst>
          </p:cNvPr>
          <p:cNvSpPr>
            <a:spLocks noGrp="1"/>
          </p:cNvSpPr>
          <p:nvPr>
            <p:ph type="title"/>
          </p:nvPr>
        </p:nvSpPr>
        <p:spPr>
          <a:xfrm>
            <a:off x="330200" y="251318"/>
            <a:ext cx="10972800" cy="526071"/>
          </a:xfrm>
          <a:prstGeom prst="rect">
            <a:avLst/>
          </a:prstGeom>
        </p:spPr>
        <p:txBody>
          <a:bodyPr vert="horz" lIns="91440" tIns="45720" rIns="91440" bIns="45720" anchor="ctr"/>
          <a:lstStyle>
            <a:lvl1pPr algn="l">
              <a:lnSpc>
                <a:spcPct val="150000"/>
              </a:lnSpc>
              <a:defRPr sz="3000" b="1">
                <a:latin typeface="华文楷体" panose="02010600040101010101" pitchFamily="2" charset="-122"/>
                <a:ea typeface="华文楷体" panose="02010600040101010101" pitchFamily="2" charset="-122"/>
              </a:defRPr>
            </a:lvl1pPr>
          </a:lstStyle>
          <a:p>
            <a:r>
              <a:rPr lang="zh-CN" altLang="en-US" dirty="0"/>
              <a:t>单击此处编辑母版标题样式</a:t>
            </a:r>
          </a:p>
        </p:txBody>
      </p:sp>
      <p:sp>
        <p:nvSpPr>
          <p:cNvPr id="5" name="矩形 1">
            <a:extLst>
              <a:ext uri="{FF2B5EF4-FFF2-40B4-BE49-F238E27FC236}">
                <a16:creationId xmlns:a16="http://schemas.microsoft.com/office/drawing/2014/main" id="{757AB660-862B-45DE-BD4B-946AF114279E}"/>
              </a:ext>
            </a:extLst>
          </p:cNvPr>
          <p:cNvSpPr>
            <a:spLocks noChangeArrowheads="1"/>
          </p:cNvSpPr>
          <p:nvPr userDrawn="1"/>
        </p:nvSpPr>
        <p:spPr bwMode="auto">
          <a:xfrm>
            <a:off x="-540543" y="919960"/>
            <a:ext cx="360363" cy="360363"/>
          </a:xfrm>
          <a:prstGeom prst="rect">
            <a:avLst/>
          </a:prstGeom>
          <a:solidFill>
            <a:srgbClr val="EE7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6" name="矩形 2">
            <a:extLst>
              <a:ext uri="{FF2B5EF4-FFF2-40B4-BE49-F238E27FC236}">
                <a16:creationId xmlns:a16="http://schemas.microsoft.com/office/drawing/2014/main" id="{572F8DF9-9C37-4755-BE92-3890D7F0DC9B}"/>
              </a:ext>
            </a:extLst>
          </p:cNvPr>
          <p:cNvSpPr>
            <a:spLocks noChangeArrowheads="1"/>
          </p:cNvSpPr>
          <p:nvPr userDrawn="1"/>
        </p:nvSpPr>
        <p:spPr bwMode="auto">
          <a:xfrm>
            <a:off x="-540543" y="1378747"/>
            <a:ext cx="360363" cy="359569"/>
          </a:xfrm>
          <a:prstGeom prst="rect">
            <a:avLst/>
          </a:prstGeom>
          <a:solidFill>
            <a:srgbClr val="EB540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7" name="矩形 3">
            <a:extLst>
              <a:ext uri="{FF2B5EF4-FFF2-40B4-BE49-F238E27FC236}">
                <a16:creationId xmlns:a16="http://schemas.microsoft.com/office/drawing/2014/main" id="{5DAC50CE-0A34-4720-92C7-33CA4C1ECE00}"/>
              </a:ext>
            </a:extLst>
          </p:cNvPr>
          <p:cNvSpPr>
            <a:spLocks noChangeArrowheads="1"/>
          </p:cNvSpPr>
          <p:nvPr userDrawn="1"/>
        </p:nvSpPr>
        <p:spPr bwMode="auto">
          <a:xfrm>
            <a:off x="-540543" y="2385"/>
            <a:ext cx="360363" cy="360363"/>
          </a:xfrm>
          <a:prstGeom prst="rect">
            <a:avLst/>
          </a:prstGeom>
          <a:solidFill>
            <a:srgbClr val="D3D3D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8" name="矩形 4">
            <a:extLst>
              <a:ext uri="{FF2B5EF4-FFF2-40B4-BE49-F238E27FC236}">
                <a16:creationId xmlns:a16="http://schemas.microsoft.com/office/drawing/2014/main" id="{72CB5697-B2C8-4941-8006-34E1703F5E55}"/>
              </a:ext>
            </a:extLst>
          </p:cNvPr>
          <p:cNvSpPr>
            <a:spLocks noChangeArrowheads="1"/>
          </p:cNvSpPr>
          <p:nvPr userDrawn="1"/>
        </p:nvSpPr>
        <p:spPr bwMode="auto">
          <a:xfrm>
            <a:off x="-540543" y="461172"/>
            <a:ext cx="360363" cy="36036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9" name="矩形 5">
            <a:extLst>
              <a:ext uri="{FF2B5EF4-FFF2-40B4-BE49-F238E27FC236}">
                <a16:creationId xmlns:a16="http://schemas.microsoft.com/office/drawing/2014/main" id="{F2FAD0F2-73E6-4599-94D8-70163FF8AC57}"/>
              </a:ext>
            </a:extLst>
          </p:cNvPr>
          <p:cNvSpPr>
            <a:spLocks noChangeArrowheads="1"/>
          </p:cNvSpPr>
          <p:nvPr userDrawn="1"/>
        </p:nvSpPr>
        <p:spPr bwMode="auto">
          <a:xfrm>
            <a:off x="-540543" y="1837535"/>
            <a:ext cx="360363" cy="35956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10" name="矩形 6">
            <a:extLst>
              <a:ext uri="{FF2B5EF4-FFF2-40B4-BE49-F238E27FC236}">
                <a16:creationId xmlns:a16="http://schemas.microsoft.com/office/drawing/2014/main" id="{8850AC9A-6EA6-4490-8B2A-9545AB905C75}"/>
              </a:ext>
            </a:extLst>
          </p:cNvPr>
          <p:cNvSpPr>
            <a:spLocks noChangeArrowheads="1"/>
          </p:cNvSpPr>
          <p:nvPr userDrawn="1"/>
        </p:nvSpPr>
        <p:spPr bwMode="auto">
          <a:xfrm>
            <a:off x="-540543" y="2295528"/>
            <a:ext cx="360363" cy="3603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11" name="矩形 7">
            <a:extLst>
              <a:ext uri="{FF2B5EF4-FFF2-40B4-BE49-F238E27FC236}">
                <a16:creationId xmlns:a16="http://schemas.microsoft.com/office/drawing/2014/main" id="{C78FE705-C16A-4773-BDBD-3C7BA20A5216}"/>
              </a:ext>
            </a:extLst>
          </p:cNvPr>
          <p:cNvSpPr>
            <a:spLocks noChangeArrowheads="1"/>
          </p:cNvSpPr>
          <p:nvPr userDrawn="1"/>
        </p:nvSpPr>
        <p:spPr bwMode="auto">
          <a:xfrm>
            <a:off x="-540543" y="2754316"/>
            <a:ext cx="360363" cy="360363"/>
          </a:xfrm>
          <a:prstGeom prst="rect">
            <a:avLst/>
          </a:prstGeom>
          <a:solidFill>
            <a:srgbClr val="6C74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Tree>
    <p:extLst>
      <p:ext uri="{BB962C8B-B14F-4D97-AF65-F5344CB8AC3E}">
        <p14:creationId xmlns:p14="http://schemas.microsoft.com/office/powerpoint/2010/main" val="247109294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仅标题">
    <p:spTree>
      <p:nvGrpSpPr>
        <p:cNvPr id="1" name=""/>
        <p:cNvGrpSpPr/>
        <p:nvPr/>
      </p:nvGrpSpPr>
      <p:grpSpPr>
        <a:xfrm>
          <a:off x="0" y="0"/>
          <a:ext cx="0" cy="0"/>
          <a:chOff x="0" y="0"/>
          <a:chExt cx="0" cy="0"/>
        </a:xfrm>
      </p:grpSpPr>
      <p:graphicFrame>
        <p:nvGraphicFramePr>
          <p:cNvPr id="3" name="对象 2" hidden="1"/>
          <p:cNvGraphicFramePr>
            <a:graphicFrameLocks/>
          </p:cNvGraphicFramePr>
          <p:nvPr userDrawn="1">
            <p:custDataLst>
              <p:tags r:id="rId1"/>
            </p:custDataLst>
          </p:nvPr>
        </p:nvGraphicFramePr>
        <p:xfrm>
          <a:off x="2168" y="1696"/>
          <a:ext cx="2159" cy="1619"/>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3" name="对象 2" hidden="1"/>
                      <p:cNvPicPr/>
                      <p:nvPr/>
                    </p:nvPicPr>
                    <p:blipFill>
                      <a:blip r:embed="rId4"/>
                      <a:stretch>
                        <a:fillRect/>
                      </a:stretch>
                    </p:blipFill>
                    <p:spPr>
                      <a:xfrm>
                        <a:off x="2168" y="1696"/>
                        <a:ext cx="2159" cy="1619"/>
                      </a:xfrm>
                      <a:prstGeom prst="rect">
                        <a:avLst/>
                      </a:prstGeom>
                    </p:spPr>
                  </p:pic>
                </p:oleObj>
              </mc:Fallback>
            </mc:AlternateContent>
          </a:graphicData>
        </a:graphic>
      </p:graphicFrame>
      <p:cxnSp>
        <p:nvCxnSpPr>
          <p:cNvPr id="4" name="直接连接符 3"/>
          <p:cNvCxnSpPr/>
          <p:nvPr userDrawn="1"/>
        </p:nvCxnSpPr>
        <p:spPr>
          <a:xfrm>
            <a:off x="7" y="756466"/>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图片 5">
            <a:extLst>
              <a:ext uri="{FF2B5EF4-FFF2-40B4-BE49-F238E27FC236}">
                <a16:creationId xmlns:a16="http://schemas.microsoft.com/office/drawing/2014/main" id="{CF820C7E-CC2E-48E5-9E75-80B85C24BFB7}"/>
              </a:ext>
            </a:extLst>
          </p:cNvPr>
          <p:cNvPicPr>
            <a:picLocks noChangeAspect="1"/>
          </p:cNvPicPr>
          <p:nvPr userDrawn="1"/>
        </p:nvPicPr>
        <p:blipFill>
          <a:blip r:embed="rId5"/>
          <a:stretch>
            <a:fillRect/>
          </a:stretch>
        </p:blipFill>
        <p:spPr>
          <a:xfrm>
            <a:off x="10129631" y="239882"/>
            <a:ext cx="1922907" cy="242044"/>
          </a:xfrm>
          <a:prstGeom prst="rect">
            <a:avLst/>
          </a:prstGeom>
        </p:spPr>
      </p:pic>
      <p:sp>
        <p:nvSpPr>
          <p:cNvPr id="7" name="Title Placeholder 2"/>
          <p:cNvSpPr>
            <a:spLocks noGrp="1" noChangeArrowheads="1"/>
          </p:cNvSpPr>
          <p:nvPr>
            <p:ph type="title"/>
          </p:nvPr>
        </p:nvSpPr>
        <p:spPr bwMode="auto">
          <a:xfrm>
            <a:off x="120198" y="176239"/>
            <a:ext cx="11487527" cy="33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2400">
                <a:solidFill>
                  <a:srgbClr val="002960"/>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spTree>
    <p:extLst>
      <p:ext uri="{BB962C8B-B14F-4D97-AF65-F5344CB8AC3E}">
        <p14:creationId xmlns:p14="http://schemas.microsoft.com/office/powerpoint/2010/main" val="43735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Title and sub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name="think-cell 幻灯片" r:id="rId3" imgW="493" imgH="493" progId="TCLayout.ActiveDocument.1">
                  <p:embed/>
                </p:oleObj>
              </mc:Choice>
              <mc:Fallback>
                <p:oleObj name="think-cell 幻灯片" r:id="rId3" imgW="493" imgH="493" progId="TCLayout.ActiveDocument.1">
                  <p:embed/>
                  <p:pic>
                    <p:nvPicPr>
                      <p:cNvPr id="4" name="Object 3" hidden="1"/>
                      <p:cNvPicPr/>
                      <p:nvPr/>
                    </p:nvPicPr>
                    <p:blipFill>
                      <a:blip r:embed="rId4"/>
                      <a:stretch>
                        <a:fillRect/>
                      </a:stretch>
                    </p:blipFill>
                    <p:spPr>
                      <a:xfrm>
                        <a:off x="1592" y="1592"/>
                        <a:ext cx="1587" cy="1587"/>
                      </a:xfrm>
                      <a:prstGeom prst="rect">
                        <a:avLst/>
                      </a:prstGeom>
                    </p:spPr>
                  </p:pic>
                </p:oleObj>
              </mc:Fallback>
            </mc:AlternateContent>
          </a:graphicData>
        </a:graphic>
      </p:graphicFrame>
      <p:sp>
        <p:nvSpPr>
          <p:cNvPr id="10" name="Freeform 9"/>
          <p:cNvSpPr/>
          <p:nvPr userDrawn="1"/>
        </p:nvSpPr>
        <p:spPr>
          <a:xfrm>
            <a:off x="8241383" y="-42525"/>
            <a:ext cx="3965194" cy="6903764"/>
          </a:xfrm>
          <a:custGeom>
            <a:avLst/>
            <a:gdLst>
              <a:gd name="connsiteX0" fmla="*/ 3733800 w 3752850"/>
              <a:gd name="connsiteY0" fmla="*/ 0 h 6534150"/>
              <a:gd name="connsiteX1" fmla="*/ 0 w 3752850"/>
              <a:gd name="connsiteY1" fmla="*/ 6534150 h 6534150"/>
              <a:gd name="connsiteX2" fmla="*/ 3752850 w 3752850"/>
              <a:gd name="connsiteY2" fmla="*/ 6534150 h 6534150"/>
              <a:gd name="connsiteX3" fmla="*/ 3752850 w 3752850"/>
              <a:gd name="connsiteY3" fmla="*/ 38100 h 6534150"/>
            </a:gdLst>
            <a:ahLst/>
            <a:cxnLst>
              <a:cxn ang="0">
                <a:pos x="connsiteX0" y="connsiteY0"/>
              </a:cxn>
              <a:cxn ang="0">
                <a:pos x="connsiteX1" y="connsiteY1"/>
              </a:cxn>
              <a:cxn ang="0">
                <a:pos x="connsiteX2" y="connsiteY2"/>
              </a:cxn>
              <a:cxn ang="0">
                <a:pos x="connsiteX3" y="connsiteY3"/>
              </a:cxn>
            </a:cxnLst>
            <a:rect l="l" t="t" r="r" b="b"/>
            <a:pathLst>
              <a:path w="3752850" h="6534150">
                <a:moveTo>
                  <a:pt x="3733800" y="0"/>
                </a:moveTo>
                <a:lnTo>
                  <a:pt x="0" y="6534150"/>
                </a:lnTo>
                <a:lnTo>
                  <a:pt x="3752850" y="6534150"/>
                </a:lnTo>
                <a:lnTo>
                  <a:pt x="3752850" y="38100"/>
                </a:lnTo>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p>
        </p:txBody>
      </p:sp>
      <p:sp>
        <p:nvSpPr>
          <p:cNvPr id="15" name="McK 4. Footnote" hidden="1"/>
          <p:cNvSpPr txBox="1">
            <a:spLocks noChangeArrowheads="1"/>
          </p:cNvSpPr>
          <p:nvPr userDrawn="1"/>
        </p:nvSpPr>
        <p:spPr bwMode="auto">
          <a:xfrm>
            <a:off x="508001" y="6378676"/>
            <a:ext cx="9336760" cy="123111"/>
          </a:xfrm>
          <a:prstGeom prst="rect">
            <a:avLst/>
          </a:prstGeom>
        </p:spPr>
        <p:txBody>
          <a:bodyPr vert="horz" lIns="0" tIns="0" rIns="179997" bIns="0" rtlCol="0" anchor="b">
            <a:noAutofit/>
          </a:bodyPr>
          <a:lstStyle>
            <a:lvl1pPr lvl="0" indent="0">
              <a:lnSpc>
                <a:spcPct val="100000"/>
              </a:lnSpc>
              <a:spcBef>
                <a:spcPts val="600"/>
              </a:spcBef>
              <a:spcAft>
                <a:spcPts val="600"/>
              </a:spcAft>
              <a:buFont typeface="Arial"/>
              <a:buNone/>
              <a:tabLst/>
              <a:defRPr sz="800" b="0" i="0">
                <a:solidFill>
                  <a:schemeClr val="bg1">
                    <a:lumMod val="50000"/>
                  </a:schemeClr>
                </a:solidFill>
                <a:ea typeface="Arial" panose="020B0604020202020204" pitchFamily="34" charset="0"/>
                <a:cs typeface="Arial" panose="020B0604020202020204" pitchFamily="34" charset="0"/>
                <a:sym typeface="Arial" panose="020B0604020202020204" pitchFamily="34" charset="0"/>
              </a:defRPr>
            </a:lvl1pPr>
            <a:lvl2pPr marL="0" indent="0">
              <a:lnSpc>
                <a:spcPct val="100000"/>
              </a:lnSpc>
              <a:spcBef>
                <a:spcPts val="600"/>
              </a:spcBef>
              <a:spcAft>
                <a:spcPts val="600"/>
              </a:spcAft>
              <a:buFont typeface="Arial" charset="0"/>
              <a:buNone/>
              <a:tabLst/>
              <a:defRPr sz="1400" b="0" i="0">
                <a:ea typeface="Arial" panose="020B0604020202020204" pitchFamily="34" charset="0"/>
                <a:cs typeface="Arial" panose="020B0604020202020204" pitchFamily="34" charset="0"/>
                <a:sym typeface="Arial" panose="020B0604020202020204" pitchFamily="34" charset="0"/>
              </a:defRPr>
            </a:lvl2pPr>
            <a:lvl3pPr marL="292100" indent="-285750">
              <a:lnSpc>
                <a:spcPct val="100000"/>
              </a:lnSpc>
              <a:spcBef>
                <a:spcPts val="0"/>
              </a:spcBef>
              <a:spcAft>
                <a:spcPts val="600"/>
              </a:spcAft>
              <a:buFont typeface="Arial" charset="0"/>
              <a:buChar char="•"/>
              <a:tabLst/>
              <a:defRPr sz="1400" b="0" i="0">
                <a:ea typeface="Arial" panose="020B0604020202020204" pitchFamily="34" charset="0"/>
                <a:cs typeface="Arial" panose="020B0604020202020204" pitchFamily="34" charset="0"/>
                <a:sym typeface="Arial" panose="020B0604020202020204" pitchFamily="34" charset="0"/>
              </a:defRPr>
            </a:lvl3pPr>
            <a:lvl4pPr marL="536575" indent="-265113">
              <a:lnSpc>
                <a:spcPct val="100000"/>
              </a:lnSpc>
              <a:spcBef>
                <a:spcPts val="0"/>
              </a:spcBef>
              <a:spcAft>
                <a:spcPts val="600"/>
              </a:spcAft>
              <a:buFont typeface="Arial" charset="0"/>
              <a:buChar char="•"/>
              <a:tabLst/>
              <a:defRPr sz="1200" b="0" i="0">
                <a:solidFill>
                  <a:schemeClr val="bg1">
                    <a:lumMod val="50000"/>
                  </a:schemeClr>
                </a:solidFill>
                <a:ea typeface="Arial" panose="020B0604020202020204" pitchFamily="34" charset="0"/>
                <a:cs typeface="Arial" panose="020B0604020202020204" pitchFamily="34" charset="0"/>
                <a:sym typeface="Arial" panose="020B0604020202020204" pitchFamily="34" charset="0"/>
              </a:defRPr>
            </a:lvl4pPr>
            <a:lvl5pPr marL="536575" indent="-265113">
              <a:lnSpc>
                <a:spcPct val="100000"/>
              </a:lnSpc>
              <a:spcBef>
                <a:spcPts val="0"/>
              </a:spcBef>
              <a:spcAft>
                <a:spcPts val="600"/>
              </a:spcAft>
              <a:buFont typeface="Arial" charset="0"/>
              <a:buChar char="•"/>
              <a:tabLst/>
              <a:defRPr sz="1200" b="0" i="0">
                <a:solidFill>
                  <a:schemeClr val="bg1">
                    <a:lumMod val="50000"/>
                  </a:schemeClr>
                </a:solidFill>
                <a:ea typeface="Arial" panose="020B0604020202020204" pitchFamily="34" charset="0"/>
                <a:cs typeface="Arial" panose="020B0604020202020204" pitchFamily="34" charset="0"/>
                <a:sym typeface="Arial" panose="020B0604020202020204" pitchFamily="34"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sz="800">
                <a:solidFill>
                  <a:srgbClr val="FFFFFF">
                    <a:lumMod val="50000"/>
                  </a:srgbClr>
                </a:solidFill>
              </a:rPr>
              <a:t>ONly iNclude a FootNote </a:t>
            </a:r>
            <a:r>
              <a:rPr lang="en-US" sz="800" dirty="0">
                <a:solidFill>
                  <a:srgbClr val="FFFFFF">
                    <a:lumMod val="50000"/>
                  </a:srgbClr>
                </a:solidFill>
              </a:rPr>
              <a:t>if it helps tell the story</a:t>
            </a:r>
          </a:p>
        </p:txBody>
      </p:sp>
      <p:sp>
        <p:nvSpPr>
          <p:cNvPr id="16" name="McK 5. Source" hidden="1"/>
          <p:cNvSpPr>
            <a:spLocks noChangeArrowheads="1"/>
          </p:cNvSpPr>
          <p:nvPr userDrawn="1"/>
        </p:nvSpPr>
        <p:spPr bwMode="auto">
          <a:xfrm>
            <a:off x="508001" y="6507466"/>
            <a:ext cx="9336760" cy="123111"/>
          </a:xfrm>
          <a:prstGeom prst="rect">
            <a:avLst/>
          </a:prstGeom>
        </p:spPr>
        <p:txBody>
          <a:bodyPr vert="horz" lIns="0" tIns="0" rIns="179997" bIns="0" rtlCol="0" anchor="b">
            <a:noAutofit/>
          </a:bodyPr>
          <a:lstStyle/>
          <a:p>
            <a:pPr>
              <a:spcBef>
                <a:spcPts val="600"/>
              </a:spcBef>
              <a:spcAft>
                <a:spcPts val="600"/>
              </a:spcAft>
              <a:buFont typeface="Arial"/>
              <a:buNone/>
            </a:pPr>
            <a:r>
              <a:rPr lang="en-US" sz="800">
                <a:solidFill>
                  <a:srgbClr val="FFFFFF">
                    <a:lumMod val="50000"/>
                  </a:srgbClr>
                </a:solidFill>
                <a:ea typeface="Arial" panose="020B0604020202020204" pitchFamily="34" charset="0"/>
                <a:cs typeface="Arial" panose="020B0604020202020204" pitchFamily="34" charset="0"/>
                <a:sym typeface="Arial"/>
              </a:rPr>
              <a:t>ONly iNclude </a:t>
            </a:r>
            <a:r>
              <a:rPr lang="en-US" sz="800" dirty="0">
                <a:solidFill>
                  <a:srgbClr val="FFFFFF">
                    <a:lumMod val="50000"/>
                  </a:srgbClr>
                </a:solidFill>
                <a:ea typeface="Arial" panose="020B0604020202020204" pitchFamily="34" charset="0"/>
                <a:cs typeface="Arial" panose="020B0604020202020204" pitchFamily="34" charset="0"/>
                <a:sym typeface="Arial"/>
              </a:rPr>
              <a:t>a Source if it is </a:t>
            </a:r>
            <a:r>
              <a:rPr lang="en-US" sz="800">
                <a:solidFill>
                  <a:srgbClr val="FFFFFF">
                    <a:lumMod val="50000"/>
                  </a:srgbClr>
                </a:solidFill>
                <a:ea typeface="Arial" panose="020B0604020202020204" pitchFamily="34" charset="0"/>
                <a:cs typeface="Arial" panose="020B0604020202020204" pitchFamily="34" charset="0"/>
                <a:sym typeface="Arial"/>
              </a:rPr>
              <a:t>really Needed</a:t>
            </a:r>
            <a:endParaRPr lang="en-US" sz="800" dirty="0">
              <a:solidFill>
                <a:srgbClr val="FFFFFF">
                  <a:lumMod val="50000"/>
                </a:srgbClr>
              </a:solidFill>
              <a:ea typeface="Arial" panose="020B0604020202020204" pitchFamily="34" charset="0"/>
              <a:cs typeface="Arial" panose="020B0604020202020204" pitchFamily="34" charset="0"/>
              <a:sym typeface="Arial"/>
            </a:endParaRPr>
          </a:p>
        </p:txBody>
      </p:sp>
      <p:sp>
        <p:nvSpPr>
          <p:cNvPr id="23" name="McK 1. On-page tracker" hidden="1"/>
          <p:cNvSpPr>
            <a:spLocks noChangeArrowheads="1"/>
          </p:cNvSpPr>
          <p:nvPr userDrawn="1"/>
        </p:nvSpPr>
        <p:spPr bwMode="auto">
          <a:xfrm>
            <a:off x="508004" y="147867"/>
            <a:ext cx="5481082" cy="125612"/>
          </a:xfrm>
          <a:prstGeom prst="rect">
            <a:avLst/>
          </a:prstGeom>
        </p:spPr>
        <p:txBody>
          <a:bodyPr vert="horz" wrap="square" lIns="0" tIns="0" rIns="179997" bIns="0" rtlCol="0">
            <a:spAutoFit/>
          </a:bodyPr>
          <a:lstStyle/>
          <a:p>
            <a:pPr>
              <a:spcBef>
                <a:spcPts val="600"/>
              </a:spcBef>
              <a:spcAft>
                <a:spcPts val="600"/>
              </a:spcAft>
              <a:buFont typeface="Arial"/>
              <a:buNone/>
            </a:pPr>
            <a:r>
              <a:rPr lang="en-US" sz="800">
                <a:solidFill>
                  <a:srgbClr val="FFFFFF">
                    <a:lumMod val="50000"/>
                  </a:srgbClr>
                </a:solidFill>
                <a:ea typeface="Arial" panose="020B0604020202020204" pitchFamily="34" charset="0"/>
                <a:cs typeface="Arial" panose="020B0604020202020204" pitchFamily="34" charset="0"/>
                <a:sym typeface="Arial"/>
              </a:rPr>
              <a:t>INclude </a:t>
            </a:r>
            <a:r>
              <a:rPr lang="en-US" sz="800" dirty="0">
                <a:solidFill>
                  <a:srgbClr val="FFFFFF">
                    <a:lumMod val="50000"/>
                  </a:srgbClr>
                </a:solidFill>
                <a:ea typeface="Arial" panose="020B0604020202020204" pitchFamily="34" charset="0"/>
                <a:cs typeface="Arial" panose="020B0604020202020204" pitchFamily="34" charset="0"/>
                <a:sym typeface="Arial"/>
              </a:rPr>
              <a:t>a Tracker if it helps </a:t>
            </a:r>
            <a:r>
              <a:rPr lang="en-US" sz="800">
                <a:solidFill>
                  <a:srgbClr val="FFFFFF">
                    <a:lumMod val="50000"/>
                  </a:srgbClr>
                </a:solidFill>
                <a:ea typeface="Arial" panose="020B0604020202020204" pitchFamily="34" charset="0"/>
                <a:cs typeface="Arial" panose="020B0604020202020204" pitchFamily="34" charset="0"/>
                <a:sym typeface="Arial"/>
              </a:rPr>
              <a:t>the audieNce kNow </a:t>
            </a:r>
            <a:r>
              <a:rPr lang="en-US" sz="800" dirty="0">
                <a:solidFill>
                  <a:srgbClr val="FFFFFF">
                    <a:lumMod val="50000"/>
                  </a:srgbClr>
                </a:solidFill>
                <a:ea typeface="Arial" panose="020B0604020202020204" pitchFamily="34" charset="0"/>
                <a:cs typeface="Arial" panose="020B0604020202020204" pitchFamily="34" charset="0"/>
                <a:sym typeface="Arial"/>
              </a:rPr>
              <a:t>where they are</a:t>
            </a:r>
          </a:p>
        </p:txBody>
      </p:sp>
      <p:sp>
        <p:nvSpPr>
          <p:cNvPr id="11" name="文本占位符 6"/>
          <p:cNvSpPr>
            <a:spLocks noGrp="1"/>
          </p:cNvSpPr>
          <p:nvPr>
            <p:ph type="body" sz="quarter" idx="11" hasCustomPrompt="1"/>
          </p:nvPr>
        </p:nvSpPr>
        <p:spPr>
          <a:xfrm>
            <a:off x="9377082" y="5199529"/>
            <a:ext cx="2707342" cy="1065960"/>
          </a:xfrm>
        </p:spPr>
        <p:txBody>
          <a:bodyPr lIns="0" tIns="0" rIns="0" bIns="0" anchor="ctr"/>
          <a:lstStyle>
            <a:lvl1pPr algn="ctr">
              <a:defRPr sz="2400" b="1" baseline="0">
                <a:solidFill>
                  <a:srgbClr val="FFFFFF"/>
                </a:solidFill>
              </a:defRPr>
            </a:lvl1pPr>
          </a:lstStyle>
          <a:p>
            <a:pPr lvl="0"/>
            <a:r>
              <a:rPr lang="en-US" altLang="zh-CN" dirty="0"/>
              <a:t>Section page</a:t>
            </a:r>
            <a:endParaRPr lang="zh-CN" altLang="en-US" dirty="0"/>
          </a:p>
        </p:txBody>
      </p:sp>
      <p:sp>
        <p:nvSpPr>
          <p:cNvPr id="9"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Tree>
    <p:extLst>
      <p:ext uri="{BB962C8B-B14F-4D97-AF65-F5344CB8AC3E}">
        <p14:creationId xmlns:p14="http://schemas.microsoft.com/office/powerpoint/2010/main" val="21612668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86509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1"/>
            </p:custDataLst>
          </p:nvPr>
        </p:nvGraphicFramePr>
        <p:xfrm>
          <a:off x="1738" y="1738"/>
          <a:ext cx="1619" cy="1619"/>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4" name="对象 3" hidden="1"/>
                      <p:cNvPicPr/>
                      <p:nvPr/>
                    </p:nvPicPr>
                    <p:blipFill>
                      <a:blip r:embed="rId4"/>
                      <a:stretch>
                        <a:fillRect/>
                      </a:stretch>
                    </p:blipFill>
                    <p:spPr>
                      <a:xfrm>
                        <a:off x="1738" y="1738"/>
                        <a:ext cx="1619" cy="1619"/>
                      </a:xfrm>
                      <a:prstGeom prst="rect">
                        <a:avLst/>
                      </a:prstGeom>
                    </p:spPr>
                  </p:pic>
                </p:oleObj>
              </mc:Fallback>
            </mc:AlternateContent>
          </a:graphicData>
        </a:graphic>
      </p:graphicFrame>
      <p:sp>
        <p:nvSpPr>
          <p:cNvPr id="2" name="标题 1"/>
          <p:cNvSpPr>
            <a:spLocks noGrp="1"/>
          </p:cNvSpPr>
          <p:nvPr>
            <p:ph type="title"/>
          </p:nvPr>
        </p:nvSpPr>
        <p:spPr>
          <a:xfrm>
            <a:off x="304919" y="234865"/>
            <a:ext cx="11487527" cy="400110"/>
          </a:xfrm>
        </p:spPr>
        <p:txBody>
          <a:bodyPr/>
          <a:lstStyle>
            <a:lvl1pPr>
              <a:defRPr sz="2600"/>
            </a:lvl1pPr>
          </a:lstStyle>
          <a:p>
            <a:r>
              <a:rPr lang="zh-CN" altLang="en-US"/>
              <a:t>单击此处编辑母版标题样式</a:t>
            </a:r>
          </a:p>
        </p:txBody>
      </p:sp>
    </p:spTree>
    <p:extLst>
      <p:ext uri="{BB962C8B-B14F-4D97-AF65-F5344CB8AC3E}">
        <p14:creationId xmlns:p14="http://schemas.microsoft.com/office/powerpoint/2010/main" val="132216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extLst>
              <p:ext uri="{D42A27DB-BD31-4B8C-83A1-F6EECF244321}">
                <p14:modId xmlns:p14="http://schemas.microsoft.com/office/powerpoint/2010/main" val="28619684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5" imgW="270" imgH="270" progId="TCLayout.ActiveDocument.1">
                  <p:embed/>
                </p:oleObj>
              </mc:Choice>
              <mc:Fallback>
                <p:oleObj name="think-cell 幻灯片" r:id="rId5" imgW="270" imgH="270" progId="TCLayout.ActiveDocument.1">
                  <p:embed/>
                  <p:pic>
                    <p:nvPicPr>
                      <p:cNvPr id="2" name="对象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矩形 15" hidden="1"/>
          <p:cNvSpPr/>
          <p:nvPr userDrawn="1">
            <p:custDataLst>
              <p:tags r:id="rId2"/>
            </p:custDataLst>
          </p:nvPr>
        </p:nvSpPr>
        <p:spPr>
          <a:xfrm>
            <a:off x="0" y="0"/>
            <a:ext cx="158750"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spcBef>
                <a:spcPct val="0"/>
              </a:spcBef>
              <a:spcAft>
                <a:spcPct val="0"/>
              </a:spcAft>
            </a:pPr>
            <a:endParaRPr lang="en-US" altLang="zh-CN" sz="5000" b="1" dirty="0">
              <a:solidFill>
                <a:prstClr val="white"/>
              </a:solidFill>
              <a:ea typeface="华文楷体" panose="02010600040101010101" pitchFamily="2" charset="-122"/>
              <a:cs typeface="+mj-cs"/>
              <a:sym typeface="Arial" panose="020B0604020202020204" pitchFamily="34" charset="0"/>
            </a:endParaRPr>
          </a:p>
        </p:txBody>
      </p:sp>
      <p:pic>
        <p:nvPicPr>
          <p:cNvPr id="18" name="Picture 2"/>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478972" y="0"/>
            <a:ext cx="6299200" cy="6858000"/>
          </a:xfrm>
          <a:prstGeom prst="rect">
            <a:avLst/>
          </a:prstGeom>
        </p:spPr>
      </p:pic>
      <p:grpSp>
        <p:nvGrpSpPr>
          <p:cNvPr id="14" name="组合 13"/>
          <p:cNvGrpSpPr/>
          <p:nvPr userDrawn="1"/>
        </p:nvGrpSpPr>
        <p:grpSpPr>
          <a:xfrm>
            <a:off x="652908" y="620355"/>
            <a:ext cx="2660327" cy="443388"/>
            <a:chOff x="5600700" y="601663"/>
            <a:chExt cx="6591300" cy="1098550"/>
          </a:xfrm>
          <a:solidFill>
            <a:schemeClr val="tx1"/>
          </a:solidFill>
        </p:grpSpPr>
        <p:sp>
          <p:nvSpPr>
            <p:cNvPr id="7" name="Freeform 91"/>
            <p:cNvSpPr>
              <a:spLocks noEditPoints="1"/>
            </p:cNvSpPr>
            <p:nvPr userDrawn="1"/>
          </p:nvSpPr>
          <p:spPr bwMode="auto">
            <a:xfrm>
              <a:off x="5600700" y="601663"/>
              <a:ext cx="6591300" cy="5778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 name="Freeform 92"/>
            <p:cNvSpPr>
              <a:spLocks/>
            </p:cNvSpPr>
            <p:nvPr userDrawn="1"/>
          </p:nvSpPr>
          <p:spPr bwMode="auto">
            <a:xfrm>
              <a:off x="11222038" y="1009651"/>
              <a:ext cx="158750" cy="1524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9" name="Oval 93"/>
            <p:cNvSpPr>
              <a:spLocks noChangeArrowheads="1"/>
            </p:cNvSpPr>
            <p:nvPr userDrawn="1"/>
          </p:nvSpPr>
          <p:spPr bwMode="auto">
            <a:xfrm>
              <a:off x="7069138" y="1533526"/>
              <a:ext cx="36513"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 name="Freeform 94"/>
            <p:cNvSpPr>
              <a:spLocks noEditPoints="1"/>
            </p:cNvSpPr>
            <p:nvPr userDrawn="1"/>
          </p:nvSpPr>
          <p:spPr bwMode="auto">
            <a:xfrm>
              <a:off x="6289675" y="1414463"/>
              <a:ext cx="290513" cy="269875"/>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1" name="Freeform 95"/>
            <p:cNvSpPr>
              <a:spLocks noEditPoints="1"/>
            </p:cNvSpPr>
            <p:nvPr userDrawn="1"/>
          </p:nvSpPr>
          <p:spPr bwMode="auto">
            <a:xfrm>
              <a:off x="6629400" y="1417638"/>
              <a:ext cx="274638" cy="282575"/>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2" name="Freeform 96"/>
            <p:cNvSpPr>
              <a:spLocks noEditPoints="1"/>
            </p:cNvSpPr>
            <p:nvPr userDrawn="1"/>
          </p:nvSpPr>
          <p:spPr bwMode="auto">
            <a:xfrm>
              <a:off x="7253288" y="1420813"/>
              <a:ext cx="290513" cy="2762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3" name="Freeform 97"/>
            <p:cNvSpPr>
              <a:spLocks noEditPoints="1"/>
            </p:cNvSpPr>
            <p:nvPr userDrawn="1"/>
          </p:nvSpPr>
          <p:spPr bwMode="auto">
            <a:xfrm>
              <a:off x="7593013" y="1420813"/>
              <a:ext cx="290513" cy="273050"/>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sp>
        <p:nvSpPr>
          <p:cNvPr id="26" name="Subtitle 2"/>
          <p:cNvSpPr>
            <a:spLocks noGrp="1"/>
          </p:cNvSpPr>
          <p:nvPr>
            <p:ph type="subTitle" idx="1" hasCustomPrompt="1"/>
          </p:nvPr>
        </p:nvSpPr>
        <p:spPr bwMode="white">
          <a:xfrm>
            <a:off x="2292049" y="5214618"/>
            <a:ext cx="7607902" cy="436195"/>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0" baseline="0">
                <a:solidFill>
                  <a:schemeClr val="accent1">
                    <a:lumMod val="75000"/>
                  </a:schemeClr>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2292049" y="2257799"/>
            <a:ext cx="7607902" cy="1431161"/>
          </a:xfrm>
          <a:prstGeom prst="rect">
            <a:avLst/>
          </a:prstGeom>
        </p:spPr>
        <p:txBody>
          <a:bodyPr wrap="square" anchor="ctr">
            <a:noAutofit/>
          </a:bodyPr>
          <a:lstStyle>
            <a:lvl1pPr algn="ctr">
              <a:lnSpc>
                <a:spcPct val="100000"/>
              </a:lnSpc>
              <a:defRPr sz="5000" b="1" baseline="0">
                <a:solidFill>
                  <a:schemeClr val="accent1">
                    <a:lumMod val="75000"/>
                  </a:schemeClr>
                </a:solidFill>
                <a:latin typeface="+mj-lt"/>
                <a:sym typeface="Trebuchet MS" panose="020B0603020202020204" pitchFamily="34" charset="0"/>
              </a:defRPr>
            </a:lvl1pPr>
          </a:lstStyle>
          <a:p>
            <a:r>
              <a:rPr lang="en-US" altLang="zh-CN" dirty="0"/>
              <a:t>Title in Title Case</a:t>
            </a:r>
            <a:endParaRPr lang="en-US" dirty="0"/>
          </a:p>
        </p:txBody>
      </p:sp>
      <p:sp>
        <p:nvSpPr>
          <p:cNvPr id="15" name="矩形 14" hidden="1"/>
          <p:cNvSpPr/>
          <p:nvPr userDrawn="1">
            <p:custDataLst>
              <p:tags r:id="rId3"/>
            </p:custDataLst>
          </p:nvPr>
        </p:nvSpPr>
        <p:spPr>
          <a:xfrm>
            <a:off x="0" y="0"/>
            <a:ext cx="158750"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lnSpc>
                <a:spcPct val="93000"/>
              </a:lnSpc>
              <a:spcBef>
                <a:spcPct val="0"/>
              </a:spcBef>
              <a:spcAft>
                <a:spcPct val="0"/>
              </a:spcAft>
            </a:pPr>
            <a:endParaRPr lang="en-US" altLang="zh-CN" sz="5000" b="1" dirty="0">
              <a:solidFill>
                <a:prstClr val="white"/>
              </a:solidFill>
              <a:ea typeface="华文楷体" panose="02010600040101010101" pitchFamily="2" charset="-122"/>
              <a:cs typeface="+mj-cs"/>
              <a:sym typeface="Arial" panose="020B0604020202020204" pitchFamily="34" charset="0"/>
            </a:endParaRPr>
          </a:p>
        </p:txBody>
      </p:sp>
      <p:sp>
        <p:nvSpPr>
          <p:cNvPr id="17" name="文本框 2">
            <a:extLst>
              <a:ext uri="{FF2B5EF4-FFF2-40B4-BE49-F238E27FC236}">
                <a16:creationId xmlns:a16="http://schemas.microsoft.com/office/drawing/2014/main" id="{4161780A-DE91-4E25-A90C-0F5B22A26586}"/>
              </a:ext>
            </a:extLst>
          </p:cNvPr>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2080752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emf"/><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oleObject" Target="../embeddings/oleObject9.bin"/><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4.xml"/><Relationship Id="rId5" Type="http://schemas.openxmlformats.org/officeDocument/2006/relationships/slideLayout" Target="../slideLayouts/slideLayout13.xml"/><Relationship Id="rId10" Type="http://schemas.openxmlformats.org/officeDocument/2006/relationships/tags" Target="../tags/tag13.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tags" Target="../tags/tag24.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oleObject" Target="../embeddings/oleObject18.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5.xml"/><Relationship Id="rId3" Type="http://schemas.openxmlformats.org/officeDocument/2006/relationships/slideLayout" Target="../slideLayouts/slideLayout27.xml"/><Relationship Id="rId21" Type="http://schemas.openxmlformats.org/officeDocument/2006/relationships/image" Target="../media/image15.emf"/><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oleObject" Target="../embeddings/oleObject24.bin"/><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ags" Target="../tags/tag39.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ags" Target="../tags/tag4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15.emf"/><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oleObject" Target="../embeddings/oleObject26.bin"/><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11" imgW="270" imgH="270" progId="TCLayout.ActiveDocument.1">
                  <p:embed/>
                </p:oleObj>
              </mc:Choice>
              <mc:Fallback>
                <p:oleObj name="think-cell 幻灯片" r:id="rId11" imgW="270" imgH="270" progId="TCLayout.ActiveDocument.1">
                  <p:embed/>
                  <p:pic>
                    <p:nvPicPr>
                      <p:cNvPr id="2" name="Object 1"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p:txBody>
      </p:sp>
      <p:cxnSp>
        <p:nvCxnSpPr>
          <p:cNvPr id="6" name="直接连接符 5"/>
          <p:cNvCxnSpPr/>
          <p:nvPr userDrawn="1"/>
        </p:nvCxnSpPr>
        <p:spPr>
          <a:xfrm>
            <a:off x="0" y="6390900"/>
            <a:ext cx="12192000" cy="0"/>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0468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1" r:id="rId7"/>
    <p:sldLayoutId id="2147483682"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100000"/>
        </a:lnSpc>
        <a:spcBef>
          <a:spcPts val="300"/>
        </a:spcBef>
        <a:spcAft>
          <a:spcPts val="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100000"/>
        </a:lnSpc>
        <a:spcBef>
          <a:spcPts val="300"/>
        </a:spcBef>
        <a:spcAft>
          <a:spcPts val="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37045186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12" imgW="270" imgH="270" progId="TCLayout.ActiveDocument.1">
                  <p:embed/>
                </p:oleObj>
              </mc:Choice>
              <mc:Fallback>
                <p:oleObj name="think-cell 幻灯片" r:id="rId12" imgW="270" imgH="270" progId="TCLayout.ActiveDocument.1">
                  <p:embed/>
                  <p:pic>
                    <p:nvPicPr>
                      <p:cNvPr id="2" name="Object 1"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3" name="矩形 2" hidden="1"/>
          <p:cNvSpPr/>
          <p:nvPr userDrawn="1">
            <p:custDataLst>
              <p:tags r:id="rId11"/>
            </p:custDataLst>
          </p:nvPr>
        </p:nvSpPr>
        <p:spPr>
          <a:xfrm>
            <a:off x="0" y="0"/>
            <a:ext cx="158750" cy="158750"/>
          </a:xfrm>
          <a:prstGeom prst="rect">
            <a:avLst/>
          </a:prstGeom>
          <a:solidFill>
            <a:schemeClr val="bg1">
              <a:lumMod val="50000"/>
              <a:lumOff val="5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spcBef>
                <a:spcPct val="0"/>
              </a:spcBef>
              <a:spcAft>
                <a:spcPct val="0"/>
              </a:spcAft>
            </a:pPr>
            <a:endParaRPr lang="en-US" altLang="zh-CN" sz="2600" b="1" dirty="0">
              <a:solidFill>
                <a:prstClr val="white"/>
              </a:solidFill>
              <a:ea typeface="华文楷体" panose="02010600040101010101" pitchFamily="2" charset="-122"/>
              <a:cs typeface="+mj-cs"/>
              <a:sym typeface="Arial" panose="020B0604020202020204" pitchFamily="34" charset="0"/>
            </a:endParaRPr>
          </a:p>
        </p:txBody>
      </p:sp>
      <p:sp>
        <p:nvSpPr>
          <p:cNvPr id="12" name="TextBox 11"/>
          <p:cNvSpPr txBox="1"/>
          <p:nvPr userDrawn="1"/>
        </p:nvSpPr>
        <p:spPr>
          <a:xfrm>
            <a:off x="11579382" y="6437745"/>
            <a:ext cx="612617" cy="420255"/>
          </a:xfrm>
          <a:prstGeom prst="rect">
            <a:avLst/>
          </a:prstGeom>
          <a:noFill/>
        </p:spPr>
        <p:txBody>
          <a:bodyPr wrap="square" lIns="0" tIns="0" rIns="0" bIns="0" rtlCol="0" anchor="ctr">
            <a:noAutofit/>
          </a:bodyPr>
          <a:lstStyle/>
          <a:p>
            <a:pPr algn="ctr">
              <a:defRPr/>
            </a:pPr>
            <a:fld id="{DFCF27A5-1A5B-48D3-A060-2758FFBB1ADD}" type="slidenum">
              <a:rPr lang="en-US" sz="1000" smtClean="0">
                <a:solidFill>
                  <a:prstClr val="black">
                    <a:lumMod val="50000"/>
                  </a:prstClr>
                </a:solidFill>
                <a:sym typeface="Trebuchet MS" panose="020B0603020202020204" pitchFamily="34" charset="0"/>
              </a:rPr>
              <a:pPr algn="ctr">
                <a:defRPr/>
              </a:pPr>
              <a:t>‹#›</a:t>
            </a:fld>
            <a:endParaRPr lang="en-US" sz="1000" dirty="0">
              <a:solidFill>
                <a:prstClr val="black">
                  <a:lumMod val="50000"/>
                </a:prstClr>
              </a:solidFill>
              <a:sym typeface="Trebuchet MS" panose="020B0603020202020204" pitchFamily="34" charset="0"/>
            </a:endParaRPr>
          </a:p>
        </p:txBody>
      </p:sp>
      <p:sp>
        <p:nvSpPr>
          <p:cNvPr id="9" name="Title Placeholder 1"/>
          <p:cNvSpPr>
            <a:spLocks noGrp="1"/>
          </p:cNvSpPr>
          <p:nvPr>
            <p:ph type="title"/>
          </p:nvPr>
        </p:nvSpPr>
        <p:spPr>
          <a:xfrm>
            <a:off x="360000" y="176259"/>
            <a:ext cx="11478878" cy="720000"/>
          </a:xfrm>
          <a:prstGeom prst="rect">
            <a:avLst/>
          </a:prstGeom>
        </p:spPr>
        <p:txBody>
          <a:bodyPr vert="horz" wrap="square" lIns="0" tIns="0" rIns="0" bIns="0" rtlCol="0" anchor="t">
            <a:noAutofit/>
          </a:bodyPr>
          <a:lstStyle/>
          <a:p>
            <a:r>
              <a:rPr lang="en-US" dirty="0"/>
              <a:t>Click to add title</a:t>
            </a:r>
          </a:p>
        </p:txBody>
      </p:sp>
      <p:sp>
        <p:nvSpPr>
          <p:cNvPr id="4" name="Text Placeholder 3"/>
          <p:cNvSpPr>
            <a:spLocks noGrp="1"/>
          </p:cNvSpPr>
          <p:nvPr>
            <p:ph type="body" idx="1"/>
          </p:nvPr>
        </p:nvSpPr>
        <p:spPr>
          <a:xfrm>
            <a:off x="360000" y="977154"/>
            <a:ext cx="11478878" cy="532328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p:txBody>
      </p:sp>
      <p:pic>
        <p:nvPicPr>
          <p:cNvPr id="8" name="图片 7">
            <a:extLst>
              <a:ext uri="{FF2B5EF4-FFF2-40B4-BE49-F238E27FC236}">
                <a16:creationId xmlns:a16="http://schemas.microsoft.com/office/drawing/2014/main" id="{AE6482F1-3FB8-DA4F-8682-D86F94847A71}"/>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404680" y="215216"/>
            <a:ext cx="11468234" cy="413705"/>
          </a:xfrm>
          <a:prstGeom prst="rect">
            <a:avLst/>
          </a:prstGeom>
        </p:spPr>
      </p:pic>
      <p:sp>
        <p:nvSpPr>
          <p:cNvPr id="10" name="文本框 2">
            <a:extLst>
              <a:ext uri="{FF2B5EF4-FFF2-40B4-BE49-F238E27FC236}">
                <a16:creationId xmlns:a16="http://schemas.microsoft.com/office/drawing/2014/main" id="{2626FB17-F271-4F3A-8828-EAE69539A55B}"/>
              </a:ext>
            </a:extLst>
          </p:cNvPr>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325985498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Lst>
  <p:hf sldNum="0" hdr="0" ftr="0" dt="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00000"/>
        </a:lnSpc>
        <a:spcBef>
          <a:spcPts val="0"/>
        </a:spcBef>
        <a:spcAft>
          <a:spcPts val="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100000"/>
        </a:lnSpc>
        <a:spcBef>
          <a:spcPts val="0"/>
        </a:spcBef>
        <a:spcAft>
          <a:spcPts val="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100000"/>
        </a:lnSpc>
        <a:spcBef>
          <a:spcPts val="0"/>
        </a:spcBef>
        <a:spcAft>
          <a:spcPts val="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5" imgW="270" imgH="270" progId="TCLayout.ActiveDocument.1">
                  <p:embed/>
                </p:oleObj>
              </mc:Choice>
              <mc:Fallback>
                <p:oleObj name="think-cell 幻灯片"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43570878"/>
      </p:ext>
    </p:extLst>
  </p:cSld>
  <p:clrMap bg1="lt1" tx1="dk1" bg2="lt2" tx2="dk2" accent1="accent1" accent2="accent2" accent3="accent3" accent4="accent4" accent5="accent5" accent6="accent6" hlink="hlink" folHlink="folHlink"/>
  <p:sldLayoutIdLst>
    <p:sldLayoutId id="2147483685" r:id="rId1"/>
    <p:sldLayoutId id="2147483686" r:id="rId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100000"/>
        </a:lnSpc>
        <a:spcBef>
          <a:spcPts val="300"/>
        </a:spcBef>
        <a:spcAft>
          <a:spcPts val="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100000"/>
        </a:lnSpc>
        <a:spcBef>
          <a:spcPts val="300"/>
        </a:spcBef>
        <a:spcAft>
          <a:spcPts val="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9" imgW="270" imgH="270" progId="TCLayout.ActiveDocument.1">
                  <p:embed/>
                </p:oleObj>
              </mc:Choice>
              <mc:Fallback>
                <p:oleObj name="think-cell 幻灯片" r:id="rId9" imgW="270" imgH="270" progId="TCLayout.ActiveDocument.1">
                  <p:embed/>
                  <p:pic>
                    <p:nvPicPr>
                      <p:cNvPr id="2" name="Object 1"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p:txBody>
      </p:sp>
      <p:cxnSp>
        <p:nvCxnSpPr>
          <p:cNvPr id="6" name="直接连接符 5"/>
          <p:cNvCxnSpPr/>
          <p:nvPr userDrawn="1"/>
        </p:nvCxnSpPr>
        <p:spPr>
          <a:xfrm>
            <a:off x="0" y="6390900"/>
            <a:ext cx="12192000" cy="0"/>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1587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100000"/>
        </a:lnSpc>
        <a:spcBef>
          <a:spcPts val="300"/>
        </a:spcBef>
        <a:spcAft>
          <a:spcPts val="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100000"/>
        </a:lnSpc>
        <a:spcBef>
          <a:spcPts val="300"/>
        </a:spcBef>
        <a:spcAft>
          <a:spcPts val="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B77ED6AB-E918-440E-89D5-EDA482E5FA7F}"/>
              </a:ext>
            </a:extLst>
          </p:cNvPr>
          <p:cNvGraphicFramePr>
            <a:graphicFrameLocks noChangeAspect="1"/>
          </p:cNvGraphicFramePr>
          <p:nvPr userDrawn="1">
            <p:custDataLst>
              <p:tags r:id="rId19"/>
            </p:custDataLst>
            <p:extLst>
              <p:ext uri="{D42A27DB-BD31-4B8C-83A1-F6EECF244321}">
                <p14:modId xmlns:p14="http://schemas.microsoft.com/office/powerpoint/2010/main" val="2071235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0" imgW="415" imgH="416" progId="TCLayout.ActiveDocument.1">
                  <p:embed/>
                </p:oleObj>
              </mc:Choice>
              <mc:Fallback>
                <p:oleObj name="think-cell 幻灯片" r:id="rId20" imgW="415" imgH="416" progId="TCLayout.ActiveDocument.1">
                  <p:embed/>
                  <p:pic>
                    <p:nvPicPr>
                      <p:cNvPr id="2" name="对象 1" hidden="1">
                        <a:extLst>
                          <a:ext uri="{FF2B5EF4-FFF2-40B4-BE49-F238E27FC236}">
                            <a16:creationId xmlns:a16="http://schemas.microsoft.com/office/drawing/2014/main" id="{B77ED6AB-E918-440E-89D5-EDA482E5FA7F}"/>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7" name="doc id"/>
          <p:cNvSpPr txBox="1">
            <a:spLocks noChangeArrowheads="1"/>
          </p:cNvSpPr>
          <p:nvPr userDrawn="1"/>
        </p:nvSpPr>
        <p:spPr bwMode="auto">
          <a:xfrm>
            <a:off x="11487260" y="37260"/>
            <a:ext cx="40177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marL="0" marR="0" lvl="0" indent="0" algn="r" defTabSz="914309" rtl="0" eaLnBrk="1" fontAlgn="base" latinLnBrk="0" hangingPunct="1">
              <a:lnSpc>
                <a:spcPct val="100000"/>
              </a:lnSpc>
              <a:spcBef>
                <a:spcPct val="0"/>
              </a:spcBef>
              <a:spcAft>
                <a:spcPct val="0"/>
              </a:spcAft>
              <a:buClrTx/>
              <a:buSzTx/>
              <a:buFontTx/>
              <a:buNone/>
              <a:tabLst/>
              <a:defRPr/>
            </a:pPr>
            <a:endParaRPr kumimoji="0" lang="en-US" altLang="zh-CN" sz="800" b="0" i="0" u="none" strike="noStrike" kern="1200" cap="none" spc="0" normalizeH="0" baseline="0" noProof="0">
              <a:ln>
                <a:noFill/>
              </a:ln>
              <a:solidFill>
                <a:srgbClr val="000000"/>
              </a:solidFill>
              <a:effectLst/>
              <a:uLnTx/>
              <a:uFillTx/>
              <a:latin typeface="Arial" charset="0"/>
              <a:ea typeface="楷体"/>
              <a:cs typeface="+mn-cs"/>
            </a:endParaRPr>
          </a:p>
        </p:txBody>
      </p:sp>
      <p:grpSp>
        <p:nvGrpSpPr>
          <p:cNvPr id="8" name="McK Title Elements"/>
          <p:cNvGrpSpPr>
            <a:grpSpLocks/>
          </p:cNvGrpSpPr>
          <p:nvPr userDrawn="1"/>
        </p:nvGrpSpPr>
        <p:grpSpPr bwMode="auto">
          <a:xfrm>
            <a:off x="28" y="25"/>
            <a:ext cx="12189267" cy="6859620"/>
            <a:chOff x="0" y="0"/>
            <a:chExt cx="5643" cy="4235"/>
          </a:xfrm>
        </p:grpSpPr>
        <p:sp>
          <p:nvSpPr>
            <p:cNvPr id="9" name="McK Document type" hidden="1"/>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楷体"/>
                  <a:cs typeface="+mn-cs"/>
                </a:rPr>
                <a:t>文件类型</a:t>
              </a:r>
              <a:endParaRPr kumimoji="0" lang="en-US" altLang="zh-CN" sz="1400" b="0" i="0" u="none" strike="noStrike" kern="1200" cap="none" spc="0" normalizeH="0" baseline="0" noProof="0" dirty="0">
                <a:ln>
                  <a:noFill/>
                </a:ln>
                <a:solidFill>
                  <a:srgbClr val="000000"/>
                </a:solidFill>
                <a:effectLst/>
                <a:uLnTx/>
                <a:uFillTx/>
                <a:latin typeface="Arial"/>
                <a:ea typeface="楷体"/>
                <a:cs typeface="+mn-cs"/>
              </a:endParaRPr>
            </a:p>
          </p:txBody>
        </p:sp>
        <p:sp>
          <p:nvSpPr>
            <p:cNvPr id="10" name="McK Date" hidden="1"/>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楷体"/>
                  <a:cs typeface="+mn-cs"/>
                </a:rPr>
                <a:t>日期</a:t>
              </a:r>
              <a:endParaRPr kumimoji="0" lang="en-US" altLang="zh-CN" sz="1400" b="0" i="0" u="none" strike="noStrike" kern="1200" cap="none" spc="0" normalizeH="0" baseline="0" noProof="0" dirty="0">
                <a:ln>
                  <a:noFill/>
                </a:ln>
                <a:solidFill>
                  <a:srgbClr val="000000"/>
                </a:solidFill>
                <a:effectLst/>
                <a:uLnTx/>
                <a:uFillTx/>
                <a:latin typeface="Arial"/>
                <a:ea typeface="楷体"/>
                <a:cs typeface="+mn-cs"/>
              </a:endParaRPr>
            </a:p>
          </p:txBody>
        </p:sp>
        <p:sp>
          <p:nvSpPr>
            <p:cNvPr id="11" name="McK Disclaimer" hidden="1"/>
            <p:cNvSpPr>
              <a:spLocks noChangeArrowheads="1"/>
            </p:cNvSpPr>
            <p:nvPr/>
          </p:nvSpPr>
          <p:spPr bwMode="auto">
            <a:xfrm>
              <a:off x="1663" y="3713"/>
              <a:ext cx="322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0" marR="0" lvl="0" indent="0" algn="l" defTabSz="812535" rtl="0" eaLnBrk="0" fontAlgn="base" latinLnBrk="0" hangingPunct="0">
                <a:lnSpc>
                  <a:spcPct val="100000"/>
                </a:lnSpc>
                <a:spcBef>
                  <a:spcPct val="0"/>
                </a:spcBef>
                <a:spcAft>
                  <a:spcPct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Arial"/>
                  <a:ea typeface="楷体"/>
                  <a:cs typeface="+mn-cs"/>
                </a:rPr>
                <a:t>机密和专有</a:t>
              </a:r>
            </a:p>
            <a:p>
              <a:pPr marL="0" marR="0" lvl="0" indent="0" algn="l" defTabSz="812535" rtl="0" eaLnBrk="0" fontAlgn="base" latinLnBrk="0" hangingPunct="0">
                <a:lnSpc>
                  <a:spcPct val="100000"/>
                </a:lnSpc>
                <a:spcBef>
                  <a:spcPct val="0"/>
                </a:spcBef>
                <a:spcAft>
                  <a:spcPct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Arial"/>
                  <a:ea typeface="楷体"/>
                  <a:cs typeface="+mn-cs"/>
                </a:rPr>
                <a:t>未经麦肯锡许可，任何对此资料的使用严格禁止</a:t>
              </a:r>
              <a:endParaRPr kumimoji="0" lang="en-US" altLang="zh-CN" sz="800" b="0" i="0" u="none" strike="noStrike" kern="1200" cap="none" spc="0" normalizeH="0" baseline="0" noProof="0" dirty="0">
                <a:ln>
                  <a:noFill/>
                </a:ln>
                <a:solidFill>
                  <a:srgbClr val="000000"/>
                </a:solidFill>
                <a:effectLst/>
                <a:uLnTx/>
                <a:uFillTx/>
                <a:latin typeface="Arial"/>
                <a:ea typeface="楷体"/>
                <a:cs typeface="+mn-cs"/>
              </a:endParaRPr>
            </a:p>
          </p:txBody>
        </p:sp>
        <p:sp>
          <p:nvSpPr>
            <p:cNvPr id="12" name="TitleBottomPlaceholder" hidden="1"/>
            <p:cNvSpPr>
              <a:spLocks noChangeArrowheads="1"/>
            </p:cNvSpPr>
            <p:nvPr/>
          </p:nvSpPr>
          <p:spPr bwMode="auto">
            <a:xfrm>
              <a:off x="0" y="1410"/>
              <a:ext cx="1382" cy="2825"/>
            </a:xfrm>
            <a:prstGeom prst="rect">
              <a:avLst/>
            </a:prstGeom>
            <a:solidFill>
              <a:srgbClr val="0065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Arial" charset="0"/>
                <a:ea typeface="楷体"/>
                <a:cs typeface="+mn-cs"/>
              </a:endParaRPr>
            </a:p>
          </p:txBody>
        </p:sp>
        <p:sp>
          <p:nvSpPr>
            <p:cNvPr id="13" name="TitleTopPlaceholder" hidden="1"/>
            <p:cNvSpPr>
              <a:spLocks noChangeArrowheads="1"/>
            </p:cNvSpPr>
            <p:nvPr/>
          </p:nvSpPr>
          <p:spPr bwMode="auto">
            <a:xfrm>
              <a:off x="0" y="0"/>
              <a:ext cx="1382" cy="1410"/>
            </a:xfrm>
            <a:prstGeom prst="rect">
              <a:avLst/>
            </a:prstGeom>
            <a:solidFill>
              <a:srgbClr val="91A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Arial" charset="0"/>
                <a:ea typeface="楷体"/>
                <a:cs typeface="+mn-cs"/>
              </a:endParaRPr>
            </a:p>
          </p:txBody>
        </p:sp>
        <p:sp>
          <p:nvSpPr>
            <p:cNvPr id="14" name="Rectangle 1189" hidden="1"/>
            <p:cNvSpPr>
              <a:spLocks noChangeArrowheads="1"/>
            </p:cNvSpPr>
            <p:nvPr/>
          </p:nvSpPr>
          <p:spPr bwMode="auto">
            <a:xfrm>
              <a:off x="0" y="0"/>
              <a:ext cx="5643" cy="4234"/>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Arial" charset="0"/>
                <a:ea typeface="楷体"/>
                <a:cs typeface="+mn-cs"/>
              </a:endParaRPr>
            </a:p>
          </p:txBody>
        </p:sp>
      </p:grpSp>
      <p:cxnSp>
        <p:nvCxnSpPr>
          <p:cNvPr id="18" name="直接连接符 17"/>
          <p:cNvCxnSpPr/>
          <p:nvPr userDrawn="1"/>
        </p:nvCxnSpPr>
        <p:spPr>
          <a:xfrm>
            <a:off x="11603159" y="6840844"/>
            <a:ext cx="0" cy="1101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3807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2E05AB47-BCF3-40A4-8830-087B1875F3D0}"/>
              </a:ext>
            </a:extLst>
          </p:cNvPr>
          <p:cNvGraphicFramePr>
            <a:graphicFrameLocks noChangeAspect="1"/>
          </p:cNvGraphicFramePr>
          <p:nvPr userDrawn="1">
            <p:custDataLst>
              <p:tags r:id="rId18"/>
            </p:custDataLst>
            <p:extLst>
              <p:ext uri="{D42A27DB-BD31-4B8C-83A1-F6EECF244321}">
                <p14:modId xmlns:p14="http://schemas.microsoft.com/office/powerpoint/2010/main" val="4294617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9" imgW="415" imgH="416" progId="TCLayout.ActiveDocument.1">
                  <p:embed/>
                </p:oleObj>
              </mc:Choice>
              <mc:Fallback>
                <p:oleObj name="think-cell 幻灯片" r:id="rId19" imgW="415" imgH="416" progId="TCLayout.ActiveDocument.1">
                  <p:embed/>
                  <p:pic>
                    <p:nvPicPr>
                      <p:cNvPr id="2" name="对象 1" hidden="1">
                        <a:extLst>
                          <a:ext uri="{FF2B5EF4-FFF2-40B4-BE49-F238E27FC236}">
                            <a16:creationId xmlns:a16="http://schemas.microsoft.com/office/drawing/2014/main" id="{2E05AB47-BCF3-40A4-8830-087B1875F3D0}"/>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7" name="doc id"/>
          <p:cNvSpPr txBox="1">
            <a:spLocks noChangeArrowheads="1"/>
          </p:cNvSpPr>
          <p:nvPr userDrawn="1"/>
        </p:nvSpPr>
        <p:spPr bwMode="auto">
          <a:xfrm>
            <a:off x="11487260" y="37260"/>
            <a:ext cx="40177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altLang="zh-CN" sz="800">
              <a:solidFill>
                <a:srgbClr val="000000"/>
              </a:solidFill>
              <a:ea typeface="楷体"/>
            </a:endParaRPr>
          </a:p>
        </p:txBody>
      </p:sp>
      <p:grpSp>
        <p:nvGrpSpPr>
          <p:cNvPr id="8" name="McK Title Elements"/>
          <p:cNvGrpSpPr>
            <a:grpSpLocks/>
          </p:cNvGrpSpPr>
          <p:nvPr userDrawn="1"/>
        </p:nvGrpSpPr>
        <p:grpSpPr bwMode="auto">
          <a:xfrm>
            <a:off x="27" y="25"/>
            <a:ext cx="12189267" cy="6859620"/>
            <a:chOff x="0" y="0"/>
            <a:chExt cx="5643" cy="4235"/>
          </a:xfrm>
        </p:grpSpPr>
        <p:sp>
          <p:nvSpPr>
            <p:cNvPr id="9" name="McK Document type" hidden="1"/>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zh-CN" altLang="en-US" sz="1400" dirty="0">
                  <a:solidFill>
                    <a:srgbClr val="000000"/>
                  </a:solidFill>
                  <a:latin typeface="Arial"/>
                  <a:ea typeface="楷体"/>
                </a:rPr>
                <a:t>文件类型</a:t>
              </a:r>
              <a:endParaRPr lang="en-US" altLang="zh-CN" sz="1400" dirty="0">
                <a:solidFill>
                  <a:srgbClr val="000000"/>
                </a:solidFill>
                <a:latin typeface="Arial"/>
                <a:ea typeface="楷体"/>
              </a:endParaRPr>
            </a:p>
          </p:txBody>
        </p:sp>
        <p:sp>
          <p:nvSpPr>
            <p:cNvPr id="10" name="McK Date" hidden="1"/>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zh-CN" altLang="en-US" sz="1400" dirty="0">
                  <a:solidFill>
                    <a:srgbClr val="000000"/>
                  </a:solidFill>
                  <a:latin typeface="Arial"/>
                  <a:ea typeface="楷体"/>
                </a:rPr>
                <a:t>日期</a:t>
              </a:r>
              <a:endParaRPr lang="en-US" altLang="zh-CN" sz="1400" dirty="0">
                <a:solidFill>
                  <a:srgbClr val="000000"/>
                </a:solidFill>
                <a:latin typeface="Arial"/>
                <a:ea typeface="楷体"/>
              </a:endParaRPr>
            </a:p>
          </p:txBody>
        </p:sp>
        <p:sp>
          <p:nvSpPr>
            <p:cNvPr id="11" name="McK Disclaimer" hidden="1"/>
            <p:cNvSpPr>
              <a:spLocks noChangeArrowheads="1"/>
            </p:cNvSpPr>
            <p:nvPr/>
          </p:nvSpPr>
          <p:spPr bwMode="auto">
            <a:xfrm>
              <a:off x="1663" y="3713"/>
              <a:ext cx="322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defTabSz="812616" eaLnBrk="0" hangingPunct="0"/>
              <a:r>
                <a:rPr lang="zh-CN" altLang="en-US" sz="800" dirty="0">
                  <a:solidFill>
                    <a:srgbClr val="000000"/>
                  </a:solidFill>
                  <a:latin typeface="Arial"/>
                  <a:ea typeface="楷体"/>
                </a:rPr>
                <a:t>机密和专有</a:t>
              </a:r>
            </a:p>
            <a:p>
              <a:pPr defTabSz="812616" eaLnBrk="0" hangingPunct="0"/>
              <a:r>
                <a:rPr lang="zh-CN" altLang="en-US" sz="800" dirty="0">
                  <a:solidFill>
                    <a:srgbClr val="000000"/>
                  </a:solidFill>
                  <a:latin typeface="Arial"/>
                  <a:ea typeface="楷体"/>
                </a:rPr>
                <a:t>未经麦肯锡许可，任何对此资料的使用严格禁止</a:t>
              </a:r>
              <a:endParaRPr lang="en-US" altLang="zh-CN" sz="800" dirty="0">
                <a:solidFill>
                  <a:srgbClr val="000000"/>
                </a:solidFill>
                <a:latin typeface="Arial"/>
                <a:ea typeface="楷体"/>
              </a:endParaRPr>
            </a:p>
          </p:txBody>
        </p:sp>
        <p:sp>
          <p:nvSpPr>
            <p:cNvPr id="12" name="TitleBottomPlaceholder" hidden="1"/>
            <p:cNvSpPr>
              <a:spLocks noChangeArrowheads="1"/>
            </p:cNvSpPr>
            <p:nvPr/>
          </p:nvSpPr>
          <p:spPr bwMode="auto">
            <a:xfrm>
              <a:off x="0" y="1410"/>
              <a:ext cx="1382" cy="2825"/>
            </a:xfrm>
            <a:prstGeom prst="rect">
              <a:avLst/>
            </a:prstGeom>
            <a:solidFill>
              <a:srgbClr val="0065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1600">
                <a:solidFill>
                  <a:srgbClr val="000000"/>
                </a:solidFill>
                <a:latin typeface="Arial" charset="0"/>
                <a:ea typeface="楷体"/>
              </a:endParaRPr>
            </a:p>
          </p:txBody>
        </p:sp>
        <p:sp>
          <p:nvSpPr>
            <p:cNvPr id="13" name="TitleTopPlaceholder" hidden="1"/>
            <p:cNvSpPr>
              <a:spLocks noChangeArrowheads="1"/>
            </p:cNvSpPr>
            <p:nvPr/>
          </p:nvSpPr>
          <p:spPr bwMode="auto">
            <a:xfrm>
              <a:off x="0" y="0"/>
              <a:ext cx="1382" cy="1410"/>
            </a:xfrm>
            <a:prstGeom prst="rect">
              <a:avLst/>
            </a:prstGeom>
            <a:solidFill>
              <a:srgbClr val="91A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1600">
                <a:solidFill>
                  <a:srgbClr val="000000"/>
                </a:solidFill>
                <a:latin typeface="Arial" charset="0"/>
                <a:ea typeface="楷体"/>
              </a:endParaRPr>
            </a:p>
          </p:txBody>
        </p:sp>
        <p:sp>
          <p:nvSpPr>
            <p:cNvPr id="14" name="Rectangle 1189" hidden="1"/>
            <p:cNvSpPr>
              <a:spLocks noChangeArrowheads="1"/>
            </p:cNvSpPr>
            <p:nvPr/>
          </p:nvSpPr>
          <p:spPr bwMode="auto">
            <a:xfrm>
              <a:off x="0" y="0"/>
              <a:ext cx="5643" cy="4234"/>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1600">
                <a:solidFill>
                  <a:srgbClr val="000000"/>
                </a:solidFill>
                <a:latin typeface="Arial" charset="0"/>
                <a:ea typeface="楷体"/>
              </a:endParaRPr>
            </a:p>
          </p:txBody>
        </p:sp>
      </p:grpSp>
      <p:cxnSp>
        <p:nvCxnSpPr>
          <p:cNvPr id="18" name="直接连接符 17"/>
          <p:cNvCxnSpPr/>
          <p:nvPr userDrawn="1"/>
        </p:nvCxnSpPr>
        <p:spPr>
          <a:xfrm>
            <a:off x="11603159" y="6840844"/>
            <a:ext cx="0" cy="1101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61988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8" r:id="rId12"/>
    <p:sldLayoutId id="2147483729" r:id="rId13"/>
    <p:sldLayoutId id="2147483730" r:id="rId14"/>
    <p:sldLayoutId id="2147483731" r:id="rId15"/>
    <p:sldLayoutId id="214748373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4.xml"/><Relationship Id="rId7" Type="http://schemas.openxmlformats.org/officeDocument/2006/relationships/image" Target="../media/image27.jpeg"/><Relationship Id="rId2" Type="http://schemas.openxmlformats.org/officeDocument/2006/relationships/slideLayout" Target="../slideLayouts/slideLayout8.xml"/><Relationship Id="rId1" Type="http://schemas.openxmlformats.org/officeDocument/2006/relationships/tags" Target="../tags/tag4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82A4D-E5E8-48CD-BC63-4A9F3C2057CE}"/>
              </a:ext>
            </a:extLst>
          </p:cNvPr>
          <p:cNvSpPr>
            <a:spLocks noGrp="1"/>
          </p:cNvSpPr>
          <p:nvPr>
            <p:ph type="title"/>
          </p:nvPr>
        </p:nvSpPr>
        <p:spPr>
          <a:xfrm>
            <a:off x="359999" y="198508"/>
            <a:ext cx="11517575" cy="720000"/>
          </a:xfrm>
        </p:spPr>
        <p:txBody>
          <a:bodyPr/>
          <a:lstStyle/>
          <a:p>
            <a:r>
              <a:rPr lang="zh-CN" altLang="en-US" sz="2400">
                <a:latin typeface="+mn-lt"/>
                <a:ea typeface="+mn-ea"/>
                <a:cs typeface="+mn-ea"/>
                <a:sym typeface="+mn-lt"/>
              </a:rPr>
              <a:t>香港医管局推行医院联网，与大陆医联体有类似之处，每个联网里有一家中心医院，并辅以部分专科及基层机构</a:t>
            </a:r>
          </a:p>
        </p:txBody>
      </p:sp>
      <p:grpSp>
        <p:nvGrpSpPr>
          <p:cNvPr id="15" name="组合 14">
            <a:extLst>
              <a:ext uri="{FF2B5EF4-FFF2-40B4-BE49-F238E27FC236}">
                <a16:creationId xmlns:a16="http://schemas.microsoft.com/office/drawing/2014/main" id="{E325D608-C331-4DD7-B064-12919555CDFA}"/>
              </a:ext>
            </a:extLst>
          </p:cNvPr>
          <p:cNvGrpSpPr/>
          <p:nvPr/>
        </p:nvGrpSpPr>
        <p:grpSpPr>
          <a:xfrm>
            <a:off x="440075" y="1107447"/>
            <a:ext cx="11129491" cy="5016949"/>
            <a:chOff x="372699" y="1155572"/>
            <a:chExt cx="11927152" cy="5016949"/>
          </a:xfrm>
        </p:grpSpPr>
        <p:pic>
          <p:nvPicPr>
            <p:cNvPr id="23" name="Picture 2" descr="醫院聯網、醫院及醫療機構分佈圖">
              <a:extLst>
                <a:ext uri="{FF2B5EF4-FFF2-40B4-BE49-F238E27FC236}">
                  <a16:creationId xmlns:a16="http://schemas.microsoft.com/office/drawing/2014/main" id="{5292BD5B-C3F9-4A1C-B3FC-6DB14B6E3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99" y="1761534"/>
              <a:ext cx="5890666" cy="2941406"/>
            </a:xfrm>
            <a:prstGeom prst="rect">
              <a:avLst/>
            </a:prstGeom>
            <a:noFill/>
            <a:extLst>
              <a:ext uri="{909E8E84-426E-40DD-AFC4-6F175D3DCCD1}">
                <a14:hiddenFill xmlns:a14="http://schemas.microsoft.com/office/drawing/2010/main">
                  <a:solidFill>
                    <a:srgbClr val="FFFFFF"/>
                  </a:solidFill>
                </a14:hiddenFill>
              </a:ext>
            </a:extLst>
          </p:spPr>
        </p:pic>
        <p:sp>
          <p:nvSpPr>
            <p:cNvPr id="57" name="椭圆 56">
              <a:extLst>
                <a:ext uri="{FF2B5EF4-FFF2-40B4-BE49-F238E27FC236}">
                  <a16:creationId xmlns:a16="http://schemas.microsoft.com/office/drawing/2014/main" id="{969D4C7B-F20A-4364-BF8A-404FD7CE72AD}"/>
                </a:ext>
              </a:extLst>
            </p:cNvPr>
            <p:cNvSpPr/>
            <p:nvPr/>
          </p:nvSpPr>
          <p:spPr>
            <a:xfrm>
              <a:off x="1754694" y="2244134"/>
              <a:ext cx="3456446" cy="885368"/>
            </a:xfrm>
            <a:prstGeom prst="ellipse">
              <a:avLst/>
            </a:pr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err="1">
                <a:solidFill>
                  <a:schemeClr val="tx1"/>
                </a:solidFill>
                <a:cs typeface="+mn-ea"/>
                <a:sym typeface="+mn-lt"/>
              </a:endParaRPr>
            </a:p>
          </p:txBody>
        </p:sp>
        <p:sp>
          <p:nvSpPr>
            <p:cNvPr id="58" name="椭圆 57">
              <a:extLst>
                <a:ext uri="{FF2B5EF4-FFF2-40B4-BE49-F238E27FC236}">
                  <a16:creationId xmlns:a16="http://schemas.microsoft.com/office/drawing/2014/main" id="{681C883D-A45C-4BF1-84F7-DEC0C853AA52}"/>
                </a:ext>
              </a:extLst>
            </p:cNvPr>
            <p:cNvSpPr/>
            <p:nvPr/>
          </p:nvSpPr>
          <p:spPr>
            <a:xfrm>
              <a:off x="2836123" y="3129502"/>
              <a:ext cx="2394275" cy="596900"/>
            </a:xfrm>
            <a:prstGeom prst="ellipse">
              <a:avLst/>
            </a:pr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err="1">
                <a:solidFill>
                  <a:schemeClr val="tx1"/>
                </a:solidFill>
                <a:cs typeface="+mn-ea"/>
                <a:sym typeface="+mn-lt"/>
              </a:endParaRPr>
            </a:p>
          </p:txBody>
        </p:sp>
        <p:sp>
          <p:nvSpPr>
            <p:cNvPr id="59" name="椭圆 58">
              <a:extLst>
                <a:ext uri="{FF2B5EF4-FFF2-40B4-BE49-F238E27FC236}">
                  <a16:creationId xmlns:a16="http://schemas.microsoft.com/office/drawing/2014/main" id="{FD4EF312-CE6C-45FB-8DCC-5E171C46472C}"/>
                </a:ext>
              </a:extLst>
            </p:cNvPr>
            <p:cNvSpPr/>
            <p:nvPr/>
          </p:nvSpPr>
          <p:spPr>
            <a:xfrm>
              <a:off x="3318031" y="3726402"/>
              <a:ext cx="1333737" cy="596900"/>
            </a:xfrm>
            <a:prstGeom prst="ellipse">
              <a:avLst/>
            </a:pr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err="1">
                <a:solidFill>
                  <a:schemeClr val="tx1"/>
                </a:solidFill>
                <a:cs typeface="+mn-ea"/>
                <a:sym typeface="+mn-lt"/>
              </a:endParaRPr>
            </a:p>
          </p:txBody>
        </p:sp>
        <p:sp>
          <p:nvSpPr>
            <p:cNvPr id="60" name="矩形 59">
              <a:extLst>
                <a:ext uri="{FF2B5EF4-FFF2-40B4-BE49-F238E27FC236}">
                  <a16:creationId xmlns:a16="http://schemas.microsoft.com/office/drawing/2014/main" id="{6B2FCFA8-840D-450C-9952-0BEEFCF575FD}"/>
                </a:ext>
              </a:extLst>
            </p:cNvPr>
            <p:cNvSpPr/>
            <p:nvPr/>
          </p:nvSpPr>
          <p:spPr>
            <a:xfrm>
              <a:off x="2530020" y="2498132"/>
              <a:ext cx="1148776" cy="3773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新界</a:t>
              </a:r>
            </a:p>
          </p:txBody>
        </p:sp>
        <p:sp>
          <p:nvSpPr>
            <p:cNvPr id="61" name="矩形 60">
              <a:extLst>
                <a:ext uri="{FF2B5EF4-FFF2-40B4-BE49-F238E27FC236}">
                  <a16:creationId xmlns:a16="http://schemas.microsoft.com/office/drawing/2014/main" id="{972D7900-68DD-48A8-A7D7-5B98E7FFFCA7}"/>
                </a:ext>
              </a:extLst>
            </p:cNvPr>
            <p:cNvSpPr/>
            <p:nvPr/>
          </p:nvSpPr>
          <p:spPr>
            <a:xfrm>
              <a:off x="3458873" y="3836166"/>
              <a:ext cx="1148776" cy="3773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港岛</a:t>
              </a:r>
            </a:p>
          </p:txBody>
        </p:sp>
        <p:sp>
          <p:nvSpPr>
            <p:cNvPr id="62" name="矩形 61">
              <a:extLst>
                <a:ext uri="{FF2B5EF4-FFF2-40B4-BE49-F238E27FC236}">
                  <a16:creationId xmlns:a16="http://schemas.microsoft.com/office/drawing/2014/main" id="{6C816A29-164A-48E2-A35A-7FC034ADE26E}"/>
                </a:ext>
              </a:extLst>
            </p:cNvPr>
            <p:cNvSpPr/>
            <p:nvPr/>
          </p:nvSpPr>
          <p:spPr>
            <a:xfrm>
              <a:off x="3555915" y="3239266"/>
              <a:ext cx="1148776" cy="3773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九龙</a:t>
              </a:r>
            </a:p>
          </p:txBody>
        </p:sp>
        <p:grpSp>
          <p:nvGrpSpPr>
            <p:cNvPr id="5" name="组合 4">
              <a:extLst>
                <a:ext uri="{FF2B5EF4-FFF2-40B4-BE49-F238E27FC236}">
                  <a16:creationId xmlns:a16="http://schemas.microsoft.com/office/drawing/2014/main" id="{AEB285C8-C47D-45A8-9E54-4640765EAACC}"/>
                </a:ext>
              </a:extLst>
            </p:cNvPr>
            <p:cNvGrpSpPr/>
            <p:nvPr/>
          </p:nvGrpSpPr>
          <p:grpSpPr>
            <a:xfrm>
              <a:off x="488859" y="4860704"/>
              <a:ext cx="5707125" cy="1311817"/>
              <a:chOff x="252018" y="5046660"/>
              <a:chExt cx="3387253" cy="1311817"/>
            </a:xfrm>
          </p:grpSpPr>
          <p:sp>
            <p:nvSpPr>
              <p:cNvPr id="63" name="矩形 62">
                <a:extLst>
                  <a:ext uri="{FF2B5EF4-FFF2-40B4-BE49-F238E27FC236}">
                    <a16:creationId xmlns:a16="http://schemas.microsoft.com/office/drawing/2014/main" id="{45A16E2C-6BA7-4346-840D-6A0CC8774CE5}"/>
                  </a:ext>
                </a:extLst>
              </p:cNvPr>
              <p:cNvSpPr/>
              <p:nvPr/>
            </p:nvSpPr>
            <p:spPr>
              <a:xfrm>
                <a:off x="252018" y="5379352"/>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九龙中联网</a:t>
                </a:r>
              </a:p>
            </p:txBody>
          </p:sp>
          <p:sp>
            <p:nvSpPr>
              <p:cNvPr id="64" name="矩形 63">
                <a:extLst>
                  <a:ext uri="{FF2B5EF4-FFF2-40B4-BE49-F238E27FC236}">
                    <a16:creationId xmlns:a16="http://schemas.microsoft.com/office/drawing/2014/main" id="{457FA39A-D801-44AC-95BB-F6BA01D18BFD}"/>
                  </a:ext>
                </a:extLst>
              </p:cNvPr>
              <p:cNvSpPr/>
              <p:nvPr/>
            </p:nvSpPr>
            <p:spPr>
              <a:xfrm>
                <a:off x="252018" y="5739352"/>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九龙东联网</a:t>
                </a:r>
              </a:p>
            </p:txBody>
          </p:sp>
          <p:sp>
            <p:nvSpPr>
              <p:cNvPr id="65" name="矩形 64">
                <a:extLst>
                  <a:ext uri="{FF2B5EF4-FFF2-40B4-BE49-F238E27FC236}">
                    <a16:creationId xmlns:a16="http://schemas.microsoft.com/office/drawing/2014/main" id="{5EE9CCFF-56EE-4413-8F28-65FD55B455BB}"/>
                  </a:ext>
                </a:extLst>
              </p:cNvPr>
              <p:cNvSpPr/>
              <p:nvPr/>
            </p:nvSpPr>
            <p:spPr>
              <a:xfrm>
                <a:off x="252018" y="6070477"/>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九龙西联网</a:t>
                </a:r>
              </a:p>
            </p:txBody>
          </p:sp>
          <p:sp>
            <p:nvSpPr>
              <p:cNvPr id="66" name="矩形 65">
                <a:extLst>
                  <a:ext uri="{FF2B5EF4-FFF2-40B4-BE49-F238E27FC236}">
                    <a16:creationId xmlns:a16="http://schemas.microsoft.com/office/drawing/2014/main" id="{8BE844D0-1DC9-49E5-B1BB-6BFBE7E422F2}"/>
                  </a:ext>
                </a:extLst>
              </p:cNvPr>
              <p:cNvSpPr/>
              <p:nvPr/>
            </p:nvSpPr>
            <p:spPr>
              <a:xfrm>
                <a:off x="1405281" y="5379352"/>
                <a:ext cx="1080000" cy="288000"/>
              </a:xfrm>
              <a:prstGeom prst="rect">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新界东联网</a:t>
                </a:r>
              </a:p>
            </p:txBody>
          </p:sp>
          <p:sp>
            <p:nvSpPr>
              <p:cNvPr id="67" name="矩形 66">
                <a:extLst>
                  <a:ext uri="{FF2B5EF4-FFF2-40B4-BE49-F238E27FC236}">
                    <a16:creationId xmlns:a16="http://schemas.microsoft.com/office/drawing/2014/main" id="{38228AA9-3AA2-4786-AC84-28804EAED4C5}"/>
                  </a:ext>
                </a:extLst>
              </p:cNvPr>
              <p:cNvSpPr/>
              <p:nvPr/>
            </p:nvSpPr>
            <p:spPr>
              <a:xfrm>
                <a:off x="1405280" y="5739352"/>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新界西联网</a:t>
                </a:r>
              </a:p>
            </p:txBody>
          </p:sp>
          <p:sp>
            <p:nvSpPr>
              <p:cNvPr id="68" name="矩形 67">
                <a:extLst>
                  <a:ext uri="{FF2B5EF4-FFF2-40B4-BE49-F238E27FC236}">
                    <a16:creationId xmlns:a16="http://schemas.microsoft.com/office/drawing/2014/main" id="{CE6BBA8F-F622-4230-BC5B-C0B3BFF83C07}"/>
                  </a:ext>
                </a:extLst>
              </p:cNvPr>
              <p:cNvSpPr/>
              <p:nvPr/>
            </p:nvSpPr>
            <p:spPr>
              <a:xfrm>
                <a:off x="2558540" y="5379352"/>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港岛东联网</a:t>
                </a:r>
              </a:p>
            </p:txBody>
          </p:sp>
          <p:sp>
            <p:nvSpPr>
              <p:cNvPr id="69" name="矩形 68">
                <a:extLst>
                  <a:ext uri="{FF2B5EF4-FFF2-40B4-BE49-F238E27FC236}">
                    <a16:creationId xmlns:a16="http://schemas.microsoft.com/office/drawing/2014/main" id="{9C2A911F-04A0-40DC-A0B2-296923C1AA08}"/>
                  </a:ext>
                </a:extLst>
              </p:cNvPr>
              <p:cNvSpPr/>
              <p:nvPr/>
            </p:nvSpPr>
            <p:spPr>
              <a:xfrm>
                <a:off x="2558540" y="5739352"/>
                <a:ext cx="1080000" cy="288000"/>
              </a:xfrm>
              <a:prstGeom prst="rect">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港岛西联网</a:t>
                </a:r>
              </a:p>
            </p:txBody>
          </p:sp>
          <p:sp>
            <p:nvSpPr>
              <p:cNvPr id="80" name="矩形 79">
                <a:extLst>
                  <a:ext uri="{FF2B5EF4-FFF2-40B4-BE49-F238E27FC236}">
                    <a16:creationId xmlns:a16="http://schemas.microsoft.com/office/drawing/2014/main" id="{E93CC422-DD73-4641-84F9-9C83B11AC131}"/>
                  </a:ext>
                </a:extLst>
              </p:cNvPr>
              <p:cNvSpPr/>
              <p:nvPr/>
            </p:nvSpPr>
            <p:spPr>
              <a:xfrm>
                <a:off x="252018" y="5046660"/>
                <a:ext cx="1080000" cy="288000"/>
              </a:xfrm>
              <a:prstGeom prst="rect">
                <a:avLst/>
              </a:prstGeom>
              <a:solidFill>
                <a:srgbClr val="FE863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mn-ea"/>
                    <a:sym typeface="+mn-lt"/>
                  </a:rPr>
                  <a:t>九龙</a:t>
                </a:r>
              </a:p>
            </p:txBody>
          </p:sp>
          <p:sp>
            <p:nvSpPr>
              <p:cNvPr id="81" name="矩形 80">
                <a:extLst>
                  <a:ext uri="{FF2B5EF4-FFF2-40B4-BE49-F238E27FC236}">
                    <a16:creationId xmlns:a16="http://schemas.microsoft.com/office/drawing/2014/main" id="{116DE287-D96B-48EE-A6A2-44635B979348}"/>
                  </a:ext>
                </a:extLst>
              </p:cNvPr>
              <p:cNvSpPr/>
              <p:nvPr/>
            </p:nvSpPr>
            <p:spPr>
              <a:xfrm>
                <a:off x="1405279" y="5046660"/>
                <a:ext cx="1080000" cy="288000"/>
              </a:xfrm>
              <a:prstGeom prst="rect">
                <a:avLst/>
              </a:prstGeom>
              <a:solidFill>
                <a:srgbClr val="FE863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mn-ea"/>
                    <a:sym typeface="+mn-lt"/>
                  </a:rPr>
                  <a:t>新界</a:t>
                </a:r>
              </a:p>
            </p:txBody>
          </p:sp>
          <p:sp>
            <p:nvSpPr>
              <p:cNvPr id="82" name="矩形 81">
                <a:extLst>
                  <a:ext uri="{FF2B5EF4-FFF2-40B4-BE49-F238E27FC236}">
                    <a16:creationId xmlns:a16="http://schemas.microsoft.com/office/drawing/2014/main" id="{CC904D0A-87CA-475E-9298-EA5088F99DB7}"/>
                  </a:ext>
                </a:extLst>
              </p:cNvPr>
              <p:cNvSpPr/>
              <p:nvPr/>
            </p:nvSpPr>
            <p:spPr>
              <a:xfrm>
                <a:off x="2559271" y="5046660"/>
                <a:ext cx="1080000" cy="288000"/>
              </a:xfrm>
              <a:prstGeom prst="rect">
                <a:avLst/>
              </a:prstGeom>
              <a:solidFill>
                <a:srgbClr val="FE863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mn-ea"/>
                    <a:sym typeface="+mn-lt"/>
                  </a:rPr>
                  <a:t>港岛</a:t>
                </a:r>
              </a:p>
            </p:txBody>
          </p:sp>
        </p:grpSp>
        <p:grpSp>
          <p:nvGrpSpPr>
            <p:cNvPr id="14" name="组合 13">
              <a:extLst>
                <a:ext uri="{FF2B5EF4-FFF2-40B4-BE49-F238E27FC236}">
                  <a16:creationId xmlns:a16="http://schemas.microsoft.com/office/drawing/2014/main" id="{6E1E6864-703A-44DB-BE10-0BA12CC42374}"/>
                </a:ext>
              </a:extLst>
            </p:cNvPr>
            <p:cNvGrpSpPr/>
            <p:nvPr/>
          </p:nvGrpSpPr>
          <p:grpSpPr>
            <a:xfrm>
              <a:off x="408685" y="1155572"/>
              <a:ext cx="5854679" cy="434569"/>
              <a:chOff x="408685" y="1155572"/>
              <a:chExt cx="5854679" cy="434569"/>
            </a:xfrm>
          </p:grpSpPr>
          <p:sp>
            <p:nvSpPr>
              <p:cNvPr id="56" name="矩形 55">
                <a:extLst>
                  <a:ext uri="{FF2B5EF4-FFF2-40B4-BE49-F238E27FC236}">
                    <a16:creationId xmlns:a16="http://schemas.microsoft.com/office/drawing/2014/main" id="{FEA25137-E9B3-4CF3-AD30-95B2A097FCC1}"/>
                  </a:ext>
                </a:extLst>
              </p:cNvPr>
              <p:cNvSpPr/>
              <p:nvPr/>
            </p:nvSpPr>
            <p:spPr>
              <a:xfrm>
                <a:off x="1610761" y="1155572"/>
                <a:ext cx="4504656" cy="400110"/>
              </a:xfrm>
              <a:prstGeom prst="rect">
                <a:avLst/>
              </a:prstGeom>
            </p:spPr>
            <p:txBody>
              <a:bodyPr wrap="none">
                <a:spAutoFit/>
              </a:bodyPr>
              <a:lstStyle/>
              <a:p>
                <a:r>
                  <a:rPr lang="zh-CN" altLang="en-US" sz="2000" b="1">
                    <a:solidFill>
                      <a:schemeClr val="accent1">
                        <a:lumMod val="75000"/>
                      </a:schemeClr>
                    </a:solidFill>
                    <a:cs typeface="+mn-ea"/>
                    <a:sym typeface="+mn-lt"/>
                  </a:rPr>
                  <a:t>医管局下辖</a:t>
                </a:r>
                <a:r>
                  <a:rPr lang="en-US" altLang="zh-CN" sz="2000" b="1">
                    <a:solidFill>
                      <a:schemeClr val="accent1">
                        <a:lumMod val="75000"/>
                      </a:schemeClr>
                    </a:solidFill>
                    <a:cs typeface="+mn-ea"/>
                    <a:sym typeface="+mn-lt"/>
                  </a:rPr>
                  <a:t>7</a:t>
                </a:r>
                <a:r>
                  <a:rPr lang="zh-CN" altLang="en-US" sz="2000" b="1">
                    <a:solidFill>
                      <a:schemeClr val="accent1">
                        <a:lumMod val="75000"/>
                      </a:schemeClr>
                    </a:solidFill>
                    <a:cs typeface="+mn-ea"/>
                    <a:sym typeface="+mn-lt"/>
                  </a:rPr>
                  <a:t>个联网、</a:t>
                </a:r>
                <a:r>
                  <a:rPr lang="en-US" altLang="zh-CN" sz="2000" b="1">
                    <a:solidFill>
                      <a:schemeClr val="accent1">
                        <a:lumMod val="75000"/>
                      </a:schemeClr>
                    </a:solidFill>
                    <a:cs typeface="+mn-ea"/>
                    <a:sym typeface="+mn-lt"/>
                  </a:rPr>
                  <a:t>42</a:t>
                </a:r>
                <a:r>
                  <a:rPr lang="zh-CN" altLang="en-US" sz="2000" b="1">
                    <a:solidFill>
                      <a:schemeClr val="accent1">
                        <a:lumMod val="75000"/>
                      </a:schemeClr>
                    </a:solidFill>
                    <a:cs typeface="+mn-ea"/>
                    <a:sym typeface="+mn-lt"/>
                  </a:rPr>
                  <a:t>家医疗机构</a:t>
                </a:r>
                <a:endParaRPr lang="zh-CN" altLang="en-US" sz="2000" b="1" dirty="0">
                  <a:solidFill>
                    <a:schemeClr val="accent1">
                      <a:lumMod val="75000"/>
                    </a:schemeClr>
                  </a:solidFill>
                  <a:cs typeface="+mn-ea"/>
                  <a:sym typeface="+mn-lt"/>
                </a:endParaRPr>
              </a:p>
            </p:txBody>
          </p:sp>
          <p:cxnSp>
            <p:nvCxnSpPr>
              <p:cNvPr id="84" name="直接连接符 83">
                <a:extLst>
                  <a:ext uri="{FF2B5EF4-FFF2-40B4-BE49-F238E27FC236}">
                    <a16:creationId xmlns:a16="http://schemas.microsoft.com/office/drawing/2014/main" id="{23AC80FA-B9CF-453B-BCC4-5535BE40DEDA}"/>
                  </a:ext>
                </a:extLst>
              </p:cNvPr>
              <p:cNvCxnSpPr>
                <a:cxnSpLocks/>
              </p:cNvCxnSpPr>
              <p:nvPr/>
            </p:nvCxnSpPr>
            <p:spPr>
              <a:xfrm>
                <a:off x="408685" y="1590141"/>
                <a:ext cx="5854679"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5144870C-BB5B-4FBC-AC2C-8482942E7A2B}"/>
                </a:ext>
              </a:extLst>
            </p:cNvPr>
            <p:cNvSpPr/>
            <p:nvPr/>
          </p:nvSpPr>
          <p:spPr>
            <a:xfrm>
              <a:off x="6593182" y="1812165"/>
              <a:ext cx="5706668" cy="4205126"/>
            </a:xfrm>
            <a:prstGeom prst="rect">
              <a:avLst/>
            </a:prstGeom>
            <a:ln>
              <a:solidFill>
                <a:schemeClr val="bg1">
                  <a:lumMod val="95000"/>
                </a:schemeClr>
              </a:solidFill>
            </a:ln>
          </p:spPr>
          <p:txBody>
            <a:bodyPr wrap="square">
              <a:spAutoFit/>
            </a:bodyPr>
            <a:lstStyle/>
            <a:p>
              <a:pPr>
                <a:lnSpc>
                  <a:spcPct val="150000"/>
                </a:lnSpc>
              </a:pPr>
              <a:r>
                <a:rPr lang="zh-CN" altLang="en-US" dirty="0">
                  <a:cs typeface="+mn-ea"/>
                  <a:sym typeface="+mn-lt"/>
                </a:rPr>
                <a:t>以港岛西联网为例：</a:t>
              </a:r>
              <a:endParaRPr lang="en-US" altLang="zh-CN" dirty="0">
                <a:cs typeface="+mn-ea"/>
                <a:sym typeface="+mn-lt"/>
              </a:endParaRPr>
            </a:p>
            <a:p>
              <a:pPr marL="800100" lvl="1" indent="-342900">
                <a:lnSpc>
                  <a:spcPct val="150000"/>
                </a:lnSpc>
                <a:buFontTx/>
                <a:buChar char="-"/>
              </a:pPr>
              <a:r>
                <a:rPr lang="zh-CN" altLang="zh-CN" b="1" dirty="0">
                  <a:cs typeface="+mn-ea"/>
                  <a:sym typeface="+mn-lt"/>
                </a:rPr>
                <a:t>瑪麗醫院</a:t>
              </a:r>
              <a:r>
                <a:rPr lang="zh-CN" altLang="en-US" b="1" dirty="0">
                  <a:cs typeface="+mn-ea"/>
                  <a:sym typeface="+mn-lt"/>
                </a:rPr>
                <a:t>：区域</a:t>
              </a:r>
              <a:r>
                <a:rPr lang="zh-CN" altLang="zh-CN" b="1" dirty="0">
                  <a:cs typeface="+mn-ea"/>
                  <a:sym typeface="+mn-lt"/>
                </a:rPr>
                <a:t>龙头医院和专科转介中心</a:t>
              </a:r>
              <a:r>
                <a:rPr lang="zh-CN" altLang="en-US" dirty="0">
                  <a:cs typeface="+mn-ea"/>
                  <a:sym typeface="+mn-lt"/>
                </a:rPr>
                <a:t>，为承载全港的第三和第四层医疗服务</a:t>
              </a:r>
              <a:endParaRPr lang="en-US" altLang="zh-CN" dirty="0">
                <a:cs typeface="+mn-ea"/>
                <a:sym typeface="+mn-lt"/>
              </a:endParaRPr>
            </a:p>
            <a:p>
              <a:pPr marL="800100" lvl="1" indent="-342900">
                <a:lnSpc>
                  <a:spcPct val="150000"/>
                </a:lnSpc>
                <a:buFontTx/>
                <a:buChar char="-"/>
              </a:pPr>
              <a:r>
                <a:rPr lang="zh-CN" altLang="zh-CN" b="1" dirty="0">
                  <a:cs typeface="+mn-ea"/>
                  <a:sym typeface="+mn-lt"/>
                </a:rPr>
                <a:t>大口環根德公爵夫人兒童醫院</a:t>
              </a:r>
              <a:r>
                <a:rPr lang="zh-CN" altLang="en-US" b="1" dirty="0">
                  <a:cs typeface="+mn-ea"/>
                  <a:sym typeface="+mn-lt"/>
                </a:rPr>
                <a:t>：</a:t>
              </a:r>
              <a:r>
                <a:rPr lang="zh-CN" altLang="zh-CN" dirty="0">
                  <a:cs typeface="+mn-ea"/>
                  <a:sym typeface="+mn-lt"/>
                </a:rPr>
                <a:t>一間</a:t>
              </a:r>
              <a:r>
                <a:rPr lang="zh-CN" altLang="zh-CN" b="1" dirty="0">
                  <a:cs typeface="+mn-ea"/>
                  <a:sym typeface="+mn-lt"/>
                </a:rPr>
                <a:t>專注</a:t>
              </a:r>
              <a:r>
                <a:rPr lang="zh-CN" altLang="en-US" b="1" dirty="0">
                  <a:cs typeface="+mn-ea"/>
                  <a:sym typeface="+mn-lt"/>
                </a:rPr>
                <a:t>儿科的</a:t>
              </a:r>
              <a:r>
                <a:rPr lang="zh-CN" altLang="zh-CN" b="1" dirty="0">
                  <a:cs typeface="+mn-ea"/>
                  <a:sym typeface="+mn-lt"/>
                </a:rPr>
                <a:t>第</a:t>
              </a:r>
              <a:r>
                <a:rPr lang="en-US" altLang="zh-CN" b="1" dirty="0">
                  <a:cs typeface="+mn-ea"/>
                  <a:sym typeface="+mn-lt"/>
                </a:rPr>
                <a:t>3</a:t>
              </a:r>
              <a:r>
                <a:rPr lang="zh-CN" altLang="zh-CN" b="1" dirty="0">
                  <a:cs typeface="+mn-ea"/>
                  <a:sym typeface="+mn-lt"/>
                </a:rPr>
                <a:t>層專科醫院</a:t>
              </a:r>
              <a:r>
                <a:rPr lang="zh-CN" altLang="zh-CN" dirty="0">
                  <a:cs typeface="+mn-ea"/>
                  <a:sym typeface="+mn-lt"/>
                </a:rPr>
                <a:t>，為全港的兒科病人服務</a:t>
              </a:r>
              <a:endParaRPr lang="en-US" altLang="zh-CN" dirty="0">
                <a:cs typeface="+mn-ea"/>
                <a:sym typeface="+mn-lt"/>
              </a:endParaRPr>
            </a:p>
            <a:p>
              <a:pPr marL="800100" lvl="1" indent="-342900">
                <a:lnSpc>
                  <a:spcPct val="150000"/>
                </a:lnSpc>
                <a:buFontTx/>
                <a:buChar char="-"/>
              </a:pPr>
              <a:r>
                <a:rPr lang="zh-CN" altLang="zh-CN" b="1" dirty="0">
                  <a:cs typeface="+mn-ea"/>
                  <a:sym typeface="+mn-lt"/>
                </a:rPr>
                <a:t>葛量洪醫院</a:t>
              </a:r>
              <a:r>
                <a:rPr lang="zh-CN" altLang="en-US" b="1" dirty="0">
                  <a:cs typeface="+mn-ea"/>
                  <a:sym typeface="+mn-lt"/>
                </a:rPr>
                <a:t>：</a:t>
              </a:r>
              <a:r>
                <a:rPr lang="zh-CN" altLang="zh-CN" b="1" dirty="0">
                  <a:cs typeface="+mn-ea"/>
                  <a:sym typeface="+mn-lt"/>
                </a:rPr>
                <a:t>成人心肺疾病治療的第三層轉介中心</a:t>
              </a:r>
              <a:endParaRPr lang="en-US" altLang="zh-CN" b="1" dirty="0">
                <a:cs typeface="+mn-ea"/>
                <a:sym typeface="+mn-lt"/>
              </a:endParaRPr>
            </a:p>
            <a:p>
              <a:pPr marL="800100" lvl="1" indent="-342900">
                <a:lnSpc>
                  <a:spcPct val="150000"/>
                </a:lnSpc>
                <a:buFontTx/>
                <a:buChar char="-"/>
              </a:pPr>
              <a:r>
                <a:rPr lang="zh-CN" altLang="zh-CN" b="1" dirty="0">
                  <a:cs typeface="+mn-ea"/>
                  <a:sym typeface="+mn-lt"/>
                </a:rPr>
                <a:t>麥理浩復康院</a:t>
              </a:r>
              <a:r>
                <a:rPr lang="zh-CN" altLang="en-US" b="1" dirty="0">
                  <a:cs typeface="+mn-ea"/>
                  <a:sym typeface="+mn-lt"/>
                </a:rPr>
                <a:t>：</a:t>
              </a:r>
              <a:r>
                <a:rPr lang="zh-CN" altLang="zh-CN" b="1" dirty="0">
                  <a:cs typeface="+mn-ea"/>
                  <a:sym typeface="+mn-lt"/>
                </a:rPr>
                <a:t>提供全面復康服務</a:t>
              </a:r>
              <a:endParaRPr lang="en-US" altLang="zh-CN" b="1" dirty="0">
                <a:cs typeface="+mn-ea"/>
                <a:sym typeface="+mn-lt"/>
              </a:endParaRPr>
            </a:p>
            <a:p>
              <a:pPr marL="800100" lvl="1" indent="-342900">
                <a:lnSpc>
                  <a:spcPct val="150000"/>
                </a:lnSpc>
                <a:buFontTx/>
                <a:buChar char="-"/>
              </a:pPr>
              <a:r>
                <a:rPr lang="zh-CN" altLang="zh-CN" b="1" dirty="0">
                  <a:cs typeface="+mn-ea"/>
                  <a:sym typeface="+mn-lt"/>
                </a:rPr>
                <a:t>贊育醫院</a:t>
              </a:r>
              <a:r>
                <a:rPr lang="zh-CN" altLang="en-US" b="1" dirty="0">
                  <a:cs typeface="+mn-ea"/>
                  <a:sym typeface="+mn-lt"/>
                </a:rPr>
                <a:t>是：一</a:t>
              </a:r>
              <a:r>
                <a:rPr lang="zh-CN" altLang="zh-CN" b="1" dirty="0">
                  <a:cs typeface="+mn-ea"/>
                  <a:sym typeface="+mn-lt"/>
                </a:rPr>
                <a:t>所社區家庭健康中心</a:t>
              </a:r>
              <a:endParaRPr lang="en-US" altLang="zh-CN" b="1" dirty="0">
                <a:cs typeface="+mn-ea"/>
                <a:sym typeface="+mn-lt"/>
              </a:endParaRPr>
            </a:p>
          </p:txBody>
        </p:sp>
        <p:grpSp>
          <p:nvGrpSpPr>
            <p:cNvPr id="85" name="组合 84">
              <a:extLst>
                <a:ext uri="{FF2B5EF4-FFF2-40B4-BE49-F238E27FC236}">
                  <a16:creationId xmlns:a16="http://schemas.microsoft.com/office/drawing/2014/main" id="{5EB9F72C-CE49-42BD-83F6-2A2B7817486C}"/>
                </a:ext>
              </a:extLst>
            </p:cNvPr>
            <p:cNvGrpSpPr/>
            <p:nvPr/>
          </p:nvGrpSpPr>
          <p:grpSpPr>
            <a:xfrm>
              <a:off x="6445172" y="1155572"/>
              <a:ext cx="5854679" cy="434569"/>
              <a:chOff x="408685" y="1155572"/>
              <a:chExt cx="5854679" cy="434569"/>
            </a:xfrm>
          </p:grpSpPr>
          <p:sp>
            <p:nvSpPr>
              <p:cNvPr id="86" name="矩形 85">
                <a:extLst>
                  <a:ext uri="{FF2B5EF4-FFF2-40B4-BE49-F238E27FC236}">
                    <a16:creationId xmlns:a16="http://schemas.microsoft.com/office/drawing/2014/main" id="{58910EAC-3CE6-44A3-8CA9-9DDAF0CC9A71}"/>
                  </a:ext>
                </a:extLst>
              </p:cNvPr>
              <p:cNvSpPr/>
              <p:nvPr/>
            </p:nvSpPr>
            <p:spPr>
              <a:xfrm>
                <a:off x="1610761" y="1155572"/>
                <a:ext cx="2946528" cy="400110"/>
              </a:xfrm>
              <a:prstGeom prst="rect">
                <a:avLst/>
              </a:prstGeom>
            </p:spPr>
            <p:txBody>
              <a:bodyPr wrap="none">
                <a:spAutoFit/>
              </a:bodyPr>
              <a:lstStyle/>
              <a:p>
                <a:r>
                  <a:rPr lang="zh-CN" altLang="en-US" sz="2000" b="1">
                    <a:solidFill>
                      <a:schemeClr val="accent1">
                        <a:lumMod val="75000"/>
                      </a:schemeClr>
                    </a:solidFill>
                    <a:cs typeface="+mn-ea"/>
                    <a:sym typeface="+mn-lt"/>
                  </a:rPr>
                  <a:t>与大陆医联体模式类似</a:t>
                </a:r>
                <a:endParaRPr lang="zh-CN" altLang="en-US" sz="2000" b="1" dirty="0">
                  <a:solidFill>
                    <a:schemeClr val="accent1">
                      <a:lumMod val="75000"/>
                    </a:schemeClr>
                  </a:solidFill>
                  <a:cs typeface="+mn-ea"/>
                  <a:sym typeface="+mn-lt"/>
                </a:endParaRPr>
              </a:p>
            </p:txBody>
          </p:sp>
          <p:cxnSp>
            <p:nvCxnSpPr>
              <p:cNvPr id="87" name="直接连接符 86">
                <a:extLst>
                  <a:ext uri="{FF2B5EF4-FFF2-40B4-BE49-F238E27FC236}">
                    <a16:creationId xmlns:a16="http://schemas.microsoft.com/office/drawing/2014/main" id="{B3C8FFAD-DB2B-4450-9AC7-18EFC2C7F5F5}"/>
                  </a:ext>
                </a:extLst>
              </p:cNvPr>
              <p:cNvCxnSpPr>
                <a:cxnSpLocks/>
              </p:cNvCxnSpPr>
              <p:nvPr/>
            </p:nvCxnSpPr>
            <p:spPr>
              <a:xfrm>
                <a:off x="408685" y="1590141"/>
                <a:ext cx="5854679"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88" name="梯形 87">
            <a:extLst>
              <a:ext uri="{FF2B5EF4-FFF2-40B4-BE49-F238E27FC236}">
                <a16:creationId xmlns:a16="http://schemas.microsoft.com/office/drawing/2014/main" id="{B65371DE-2EE7-479C-9EDB-01305720DDE2}"/>
              </a:ext>
            </a:extLst>
          </p:cNvPr>
          <p:cNvSpPr/>
          <p:nvPr/>
        </p:nvSpPr>
        <p:spPr>
          <a:xfrm rot="5400000">
            <a:off x="3943601" y="3714145"/>
            <a:ext cx="4306388" cy="304916"/>
          </a:xfrm>
          <a:prstGeom prst="trapezoid">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l">
              <a:lnSpc>
                <a:spcPct val="90000"/>
              </a:lnSpc>
              <a:spcAft>
                <a:spcPts val="1000"/>
              </a:spcAft>
              <a:buAutoNum type="arabicPeriod"/>
            </a:pPr>
            <a:endParaRPr lang="zh-CN" altLang="en-US" b="1" kern="0">
              <a:solidFill>
                <a:prstClr val="black"/>
              </a:solidFill>
              <a:ea typeface="华文楷体"/>
            </a:endParaRPr>
          </a:p>
        </p:txBody>
      </p:sp>
    </p:spTree>
    <p:extLst>
      <p:ext uri="{BB962C8B-B14F-4D97-AF65-F5344CB8AC3E}">
        <p14:creationId xmlns:p14="http://schemas.microsoft.com/office/powerpoint/2010/main" val="2553612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304919" y="1332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a:t>
            </a:r>
            <a:r>
              <a:rPr lang="en" sz="2400"/>
              <a:t>2</a:t>
            </a:r>
            <a:r>
              <a:rPr lang="en" sz="2400">
                <a:latin typeface="Arial"/>
                <a:ea typeface="Arial"/>
                <a:cs typeface="Arial"/>
                <a:sym typeface="Arial"/>
              </a:rPr>
              <a:t> </a:t>
            </a:r>
            <a:r>
              <a:rPr lang="en" sz="2400"/>
              <a:t>肿瘤AI项目功能分支_胰腺癌筛查</a:t>
            </a:r>
            <a:endParaRPr sz="2400">
              <a:latin typeface="Arial"/>
              <a:ea typeface="Arial"/>
              <a:cs typeface="Arial"/>
              <a:sym typeface="Arial"/>
            </a:endParaRPr>
          </a:p>
        </p:txBody>
      </p:sp>
      <p:grpSp>
        <p:nvGrpSpPr>
          <p:cNvPr id="205" name="Google Shape;205;p28"/>
          <p:cNvGrpSpPr/>
          <p:nvPr/>
        </p:nvGrpSpPr>
        <p:grpSpPr>
          <a:xfrm>
            <a:off x="209952" y="769631"/>
            <a:ext cx="6310397" cy="400797"/>
            <a:chOff x="260765" y="949701"/>
            <a:chExt cx="5848014" cy="414789"/>
          </a:xfrm>
        </p:grpSpPr>
        <p:sp>
          <p:nvSpPr>
            <p:cNvPr id="206" name="Google Shape;206;p28"/>
            <p:cNvSpPr/>
            <p:nvPr/>
          </p:nvSpPr>
          <p:spPr>
            <a:xfrm>
              <a:off x="348779" y="949701"/>
              <a:ext cx="5760000" cy="369300"/>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207" name="Google Shape;207;p28"/>
            <p:cNvCxnSpPr/>
            <p:nvPr/>
          </p:nvCxnSpPr>
          <p:spPr>
            <a:xfrm>
              <a:off x="260765" y="1364490"/>
              <a:ext cx="5760000" cy="0"/>
            </a:xfrm>
            <a:prstGeom prst="straightConnector1">
              <a:avLst/>
            </a:prstGeom>
            <a:noFill/>
            <a:ln w="17125" cap="flat" cmpd="sng">
              <a:solidFill>
                <a:schemeClr val="dk1">
                  <a:alpha val="49800"/>
                </a:schemeClr>
              </a:solidFill>
              <a:prstDash val="solid"/>
              <a:round/>
              <a:headEnd type="none" w="sm" len="sm"/>
              <a:tailEnd type="none" w="sm" len="sm"/>
            </a:ln>
          </p:spPr>
        </p:cxnSp>
      </p:grpSp>
      <p:grpSp>
        <p:nvGrpSpPr>
          <p:cNvPr id="208" name="Google Shape;208;p28"/>
          <p:cNvGrpSpPr/>
          <p:nvPr/>
        </p:nvGrpSpPr>
        <p:grpSpPr>
          <a:xfrm>
            <a:off x="148913" y="2734407"/>
            <a:ext cx="6291984" cy="415876"/>
            <a:chOff x="6174693" y="558494"/>
            <a:chExt cx="5889900" cy="415932"/>
          </a:xfrm>
        </p:grpSpPr>
        <p:sp>
          <p:nvSpPr>
            <p:cNvPr id="209" name="Google Shape;209;p28"/>
            <p:cNvSpPr/>
            <p:nvPr/>
          </p:nvSpPr>
          <p:spPr>
            <a:xfrm>
              <a:off x="6304593" y="558494"/>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210" name="Google Shape;210;p28"/>
            <p:cNvCxnSpPr/>
            <p:nvPr/>
          </p:nvCxnSpPr>
          <p:spPr>
            <a:xfrm rot="10800000" flipH="1">
              <a:off x="6174693" y="964826"/>
              <a:ext cx="5760000" cy="960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11" name="Google Shape;211;p28"/>
          <p:cNvSpPr/>
          <p:nvPr/>
        </p:nvSpPr>
        <p:spPr>
          <a:xfrm>
            <a:off x="304933" y="1214400"/>
            <a:ext cx="6120800" cy="1621600"/>
          </a:xfrm>
          <a:prstGeom prst="rect">
            <a:avLst/>
          </a:prstGeom>
          <a:noFill/>
          <a:ln>
            <a:noFill/>
          </a:ln>
        </p:spPr>
        <p:txBody>
          <a:bodyPr spcFirstLastPara="1" wrap="square" lIns="91433" tIns="45700" rIns="91433" bIns="45700" anchor="t" anchorCtr="0">
            <a:noAutofit/>
          </a:bodyPr>
          <a:lstStyle/>
          <a:p>
            <a:pPr marL="457189" indent="-457189">
              <a:buClr>
                <a:schemeClr val="dk1"/>
              </a:buClr>
              <a:buSzPts val="1200"/>
              <a:buFont typeface="Noto Sans Symbols"/>
              <a:buChar char="●"/>
            </a:pPr>
            <a:r>
              <a:rPr lang="en" sz="1467" dirty="0"/>
              <a:t>在</a:t>
            </a:r>
            <a:r>
              <a:rPr lang="en" sz="1467" b="1" dirty="0">
                <a:solidFill>
                  <a:srgbClr val="C00000"/>
                </a:solidFill>
                <a:effectLst>
                  <a:outerShdw blurRad="38100" dist="38100" dir="2700000" algn="tl">
                    <a:srgbClr val="000000">
                      <a:alpha val="43137"/>
                    </a:srgbClr>
                  </a:outerShdw>
                </a:effectLst>
              </a:rPr>
              <a:t>胸部/腹部平扫CT中检测胰腺癌及其他胰腺囊实性病变</a:t>
            </a:r>
            <a:r>
              <a:rPr lang="zh-CN" altLang="en-US" sz="1467" b="1" dirty="0">
                <a:solidFill>
                  <a:srgbClr val="C00000"/>
                </a:solidFill>
                <a:effectLst>
                  <a:outerShdw blurRad="38100" dist="38100" dir="2700000" algn="tl">
                    <a:srgbClr val="000000">
                      <a:alpha val="43137"/>
                    </a:srgbClr>
                  </a:outerShdw>
                </a:effectLst>
              </a:rPr>
              <a:t>（</a:t>
            </a:r>
            <a:r>
              <a:rPr lang="zh-CN" altLang="en-US" sz="1600" b="1" dirty="0">
                <a:solidFill>
                  <a:srgbClr val="C00000"/>
                </a:solidFill>
                <a:effectLst>
                  <a:outerShdw blurRad="38100" dist="38100" dir="2700000" algn="tl">
                    <a:srgbClr val="000000">
                      <a:alpha val="43137"/>
                    </a:srgbClr>
                  </a:outerShdw>
                </a:effectLst>
              </a:rPr>
              <a:t>港府合作适用场景</a:t>
            </a:r>
            <a:r>
              <a:rPr lang="zh-CN" altLang="en-US" sz="1467" b="1" dirty="0">
                <a:solidFill>
                  <a:srgbClr val="C00000"/>
                </a:solidFill>
                <a:effectLst>
                  <a:outerShdw blurRad="38100" dist="38100" dir="2700000" algn="tl">
                    <a:srgbClr val="000000">
                      <a:alpha val="43137"/>
                    </a:srgbClr>
                  </a:outerShdw>
                </a:effectLst>
              </a:rPr>
              <a:t>）</a:t>
            </a:r>
            <a:r>
              <a:rPr lang="en" sz="1467" dirty="0"/>
              <a:t>，主要包括：</a:t>
            </a:r>
            <a:endParaRPr sz="1467" dirty="0"/>
          </a:p>
          <a:p>
            <a:pPr marL="1219170" lvl="1" indent="-397923">
              <a:buSzPts val="1100"/>
              <a:buChar char="○"/>
            </a:pPr>
            <a:r>
              <a:rPr lang="en" sz="1467" dirty="0"/>
              <a:t>恶性肿瘤（胰腺导管腺癌、神经内分泌肿瘤、实性假乳头状瘤）</a:t>
            </a:r>
            <a:endParaRPr sz="1467" dirty="0"/>
          </a:p>
          <a:p>
            <a:pPr marL="1219170" lvl="1" indent="-397923">
              <a:buSzPts val="1100"/>
              <a:buChar char="○"/>
            </a:pPr>
            <a:r>
              <a:rPr lang="en" sz="1467" dirty="0"/>
              <a:t>囊性肿瘤（导管内乳头状黏液性肿瘤、黏液性囊性瘤、慢性胰腺炎、</a:t>
            </a:r>
            <a:r>
              <a:rPr lang="en" sz="1467" dirty="0">
                <a:solidFill>
                  <a:schemeClr val="dk1"/>
                </a:solidFill>
              </a:rPr>
              <a:t>浆液性囊性肿瘤</a:t>
            </a:r>
            <a:r>
              <a:rPr lang="en" sz="1467" dirty="0"/>
              <a:t>）</a:t>
            </a:r>
            <a:endParaRPr sz="1467" dirty="0"/>
          </a:p>
        </p:txBody>
      </p:sp>
      <p:sp>
        <p:nvSpPr>
          <p:cNvPr id="212" name="Google Shape;212;p28"/>
          <p:cNvSpPr/>
          <p:nvPr/>
        </p:nvSpPr>
        <p:spPr>
          <a:xfrm>
            <a:off x="304933" y="3233367"/>
            <a:ext cx="6109200" cy="30012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marL="220128" indent="-211661">
              <a:lnSpc>
                <a:spcPct val="150000"/>
              </a:lnSpc>
              <a:buClr>
                <a:schemeClr val="dk1"/>
              </a:buClr>
              <a:buSzPts val="1100"/>
              <a:buChar char="•"/>
            </a:pPr>
            <a:r>
              <a:rPr lang="en" sz="1467" dirty="0">
                <a:solidFill>
                  <a:schemeClr val="dk1"/>
                </a:solidFill>
              </a:rPr>
              <a:t>长海医院User Study结果：相对于11位医生平均检测准确度（7位放射科医生和4位胰腺专家），该产品</a:t>
            </a:r>
            <a:r>
              <a:rPr lang="en" sz="1467" dirty="0"/>
              <a:t>在胸部/腹部平扫CT中, </a:t>
            </a:r>
            <a:r>
              <a:rPr lang="en" sz="1467" dirty="0">
                <a:solidFill>
                  <a:schemeClr val="dk1"/>
                </a:solidFill>
              </a:rPr>
              <a:t>对胰腺癌、其它胰腺囊实性病变、正常胰腺</a:t>
            </a:r>
            <a:r>
              <a:rPr lang="en" sz="1467" dirty="0">
                <a:solidFill>
                  <a:srgbClr val="C00000"/>
                </a:solidFill>
              </a:rPr>
              <a:t>检测准确度分别</a:t>
            </a:r>
            <a:r>
              <a:rPr lang="en" sz="1467" b="1" dirty="0">
                <a:solidFill>
                  <a:srgbClr val="C00000"/>
                </a:solidFill>
              </a:rPr>
              <a:t>提高 38%,15%,11%</a:t>
            </a:r>
            <a:endParaRPr sz="1467" dirty="0">
              <a:solidFill>
                <a:srgbClr val="C00000"/>
              </a:solidFill>
            </a:endParaRPr>
          </a:p>
          <a:p>
            <a:pPr marL="220128" indent="-211661">
              <a:lnSpc>
                <a:spcPct val="150000"/>
              </a:lnSpc>
              <a:buClr>
                <a:schemeClr val="dk1"/>
              </a:buClr>
              <a:buSzPts val="1100"/>
              <a:buChar char="•"/>
            </a:pPr>
            <a:r>
              <a:rPr lang="en" sz="1467" dirty="0"/>
              <a:t>External testing (新华医院、复旦肿瘤): </a:t>
            </a:r>
            <a:r>
              <a:rPr lang="en" sz="1467" dirty="0">
                <a:solidFill>
                  <a:schemeClr val="dk1"/>
                </a:solidFill>
              </a:rPr>
              <a:t>胰腺癌检测敏感性</a:t>
            </a:r>
            <a:r>
              <a:rPr lang="en" sz="1467" b="1" dirty="0"/>
              <a:t> = 96%</a:t>
            </a:r>
            <a:r>
              <a:rPr lang="en" sz="1467" dirty="0"/>
              <a:t>, </a:t>
            </a:r>
            <a:r>
              <a:rPr lang="en" sz="1467" dirty="0">
                <a:solidFill>
                  <a:schemeClr val="dk1"/>
                </a:solidFill>
              </a:rPr>
              <a:t>特异性</a:t>
            </a:r>
            <a:r>
              <a:rPr lang="en" sz="1467" b="1" dirty="0"/>
              <a:t> = 99%</a:t>
            </a:r>
            <a:endParaRPr sz="1467" dirty="0"/>
          </a:p>
          <a:p>
            <a:pPr marL="220128" indent="-211661">
              <a:lnSpc>
                <a:spcPct val="150000"/>
              </a:lnSpc>
              <a:buSzPts val="1100"/>
              <a:buChar char="•"/>
            </a:pPr>
            <a:r>
              <a:rPr lang="en" sz="1467" dirty="0"/>
              <a:t>External testing of 早期胰腺癌检测</a:t>
            </a:r>
            <a:r>
              <a:rPr lang="en" sz="1467" b="1" dirty="0"/>
              <a:t> (T1, T2 stage)</a:t>
            </a:r>
            <a:r>
              <a:rPr lang="en" sz="1467" dirty="0"/>
              <a:t> </a:t>
            </a:r>
            <a:r>
              <a:rPr lang="en" sz="1467" dirty="0">
                <a:solidFill>
                  <a:schemeClr val="dk1"/>
                </a:solidFill>
              </a:rPr>
              <a:t>(盛京医院)</a:t>
            </a:r>
            <a:r>
              <a:rPr lang="en" sz="1467" dirty="0"/>
              <a:t>: </a:t>
            </a:r>
            <a:r>
              <a:rPr lang="en" sz="1467" dirty="0">
                <a:solidFill>
                  <a:schemeClr val="dk1"/>
                </a:solidFill>
              </a:rPr>
              <a:t>敏感性</a:t>
            </a:r>
            <a:r>
              <a:rPr lang="en" sz="1467" b="1" dirty="0"/>
              <a:t> = 87%-97%</a:t>
            </a:r>
            <a:r>
              <a:rPr lang="en" sz="1467" dirty="0"/>
              <a:t> </a:t>
            </a:r>
            <a:endParaRPr sz="1467" dirty="0"/>
          </a:p>
          <a:p>
            <a:pPr marL="220128" indent="-211661">
              <a:lnSpc>
                <a:spcPct val="150000"/>
              </a:lnSpc>
              <a:buSzPts val="1100"/>
              <a:buChar char="•"/>
            </a:pPr>
            <a:r>
              <a:rPr lang="en" sz="1467" b="1" dirty="0"/>
              <a:t>MICCAI 2020 Best Paper Final-List</a:t>
            </a:r>
            <a:r>
              <a:rPr lang="en" sz="1467" dirty="0"/>
              <a:t>, MICCAI/CVPR/CCR/MedIA 六篇顶级论文  </a:t>
            </a:r>
            <a:endParaRPr sz="1467" dirty="0"/>
          </a:p>
        </p:txBody>
      </p:sp>
      <p:pic>
        <p:nvPicPr>
          <p:cNvPr id="213" name="Google Shape;213;p28"/>
          <p:cNvPicPr preferRelativeResize="0"/>
          <p:nvPr/>
        </p:nvPicPr>
        <p:blipFill>
          <a:blip r:embed="rId3">
            <a:alphaModFix/>
          </a:blip>
          <a:stretch>
            <a:fillRect/>
          </a:stretch>
        </p:blipFill>
        <p:spPr>
          <a:xfrm>
            <a:off x="6539434" y="818067"/>
            <a:ext cx="5531701" cy="4520863"/>
          </a:xfrm>
          <a:prstGeom prst="rect">
            <a:avLst/>
          </a:prstGeom>
          <a:noFill/>
          <a:ln>
            <a:noFill/>
          </a:ln>
        </p:spPr>
      </p:pic>
      <p:sp>
        <p:nvSpPr>
          <p:cNvPr id="214" name="Google Shape;214;p28"/>
          <p:cNvSpPr/>
          <p:nvPr/>
        </p:nvSpPr>
        <p:spPr>
          <a:xfrm>
            <a:off x="7174522" y="5448167"/>
            <a:ext cx="4580276" cy="7864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dirty="0"/>
              <a:t>(左) 医生在胸部平扫CT中漏诊胰腺癌</a:t>
            </a:r>
          </a:p>
          <a:p>
            <a:pPr marL="457189" indent="-457189">
              <a:buClr>
                <a:srgbClr val="3F3F3F"/>
              </a:buClr>
              <a:buSzPts val="1200"/>
              <a:buFont typeface="Noto Sans Symbols"/>
              <a:buChar char="❑"/>
            </a:pPr>
            <a:r>
              <a:rPr lang="en-US" sz="1467" dirty="0"/>
              <a:t>(</a:t>
            </a:r>
            <a:r>
              <a:rPr lang="en" sz="1467" dirty="0"/>
              <a:t>中) 我们的AI模型从中正确检测出胰腺癌(</a:t>
            </a:r>
            <a:r>
              <a:rPr lang="en" sz="1467" dirty="0">
                <a:solidFill>
                  <a:srgbClr val="6AA84F"/>
                </a:solidFill>
              </a:rPr>
              <a:t>绿色)</a:t>
            </a:r>
            <a:r>
              <a:rPr lang="en" sz="1467" dirty="0"/>
              <a:t>  </a:t>
            </a:r>
          </a:p>
          <a:p>
            <a:pPr marL="457189" indent="-457189">
              <a:buClr>
                <a:srgbClr val="3F3F3F"/>
              </a:buClr>
              <a:buSzPts val="1200"/>
              <a:buFont typeface="Noto Sans Symbols"/>
              <a:buChar char="❑"/>
            </a:pPr>
            <a:r>
              <a:rPr lang="en" sz="1467" dirty="0"/>
              <a:t>(右) 对应的腹部增强CT</a:t>
            </a:r>
            <a:endParaRPr sz="146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a:t>
            </a:r>
            <a:r>
              <a:rPr lang="en" sz="2400"/>
              <a:t>3</a:t>
            </a:r>
            <a:r>
              <a:rPr lang="en" sz="2400">
                <a:latin typeface="Arial"/>
                <a:ea typeface="Arial"/>
                <a:cs typeface="Arial"/>
                <a:sym typeface="Arial"/>
              </a:rPr>
              <a:t> </a:t>
            </a:r>
            <a:r>
              <a:rPr lang="en" sz="2400"/>
              <a:t>肿瘤AI项目功能分支_胸部淋巴异常检测 </a:t>
            </a:r>
            <a:endParaRPr sz="2400">
              <a:latin typeface="Arial"/>
              <a:ea typeface="Arial"/>
              <a:cs typeface="Arial"/>
              <a:sym typeface="Arial"/>
            </a:endParaRPr>
          </a:p>
        </p:txBody>
      </p:sp>
      <p:grpSp>
        <p:nvGrpSpPr>
          <p:cNvPr id="221" name="Google Shape;221;p29"/>
          <p:cNvGrpSpPr/>
          <p:nvPr/>
        </p:nvGrpSpPr>
        <p:grpSpPr>
          <a:xfrm>
            <a:off x="209973" y="960951"/>
            <a:ext cx="6026697" cy="385986"/>
            <a:chOff x="260765" y="937427"/>
            <a:chExt cx="5835300" cy="399465"/>
          </a:xfrm>
        </p:grpSpPr>
        <p:sp>
          <p:nvSpPr>
            <p:cNvPr id="222" name="Google Shape;222;p29"/>
            <p:cNvSpPr/>
            <p:nvPr/>
          </p:nvSpPr>
          <p:spPr>
            <a:xfrm>
              <a:off x="331851" y="937427"/>
              <a:ext cx="5760000" cy="369300"/>
            </a:xfrm>
            <a:prstGeom prst="rect">
              <a:avLst/>
            </a:prstGeom>
            <a:noFill/>
            <a:ln>
              <a:noFill/>
            </a:ln>
          </p:spPr>
          <p:txBody>
            <a:bodyPr spcFirstLastPara="1" wrap="square" lIns="91433" tIns="45700" rIns="91433" bIns="45700" anchor="t" anchorCtr="0">
              <a:noAutofit/>
            </a:bodyPr>
            <a:lstStyle/>
            <a:p>
              <a:pPr algn="ctr"/>
              <a:r>
                <a:rPr lang="en" sz="1867" b="1" dirty="0">
                  <a:solidFill>
                    <a:srgbClr val="E65C01"/>
                  </a:solidFill>
                  <a:latin typeface="Arial"/>
                  <a:ea typeface="Arial"/>
                  <a:cs typeface="Arial"/>
                  <a:sym typeface="Arial"/>
                </a:rPr>
                <a:t>核心功能</a:t>
              </a:r>
              <a:endParaRPr sz="1867" b="1" dirty="0">
                <a:solidFill>
                  <a:srgbClr val="E65C01"/>
                </a:solidFill>
                <a:latin typeface="Arial"/>
                <a:ea typeface="Arial"/>
                <a:cs typeface="Arial"/>
                <a:sym typeface="Arial"/>
              </a:endParaRPr>
            </a:p>
          </p:txBody>
        </p:sp>
        <p:cxnSp>
          <p:nvCxnSpPr>
            <p:cNvPr id="223" name="Google Shape;223;p29"/>
            <p:cNvCxnSpPr/>
            <p:nvPr/>
          </p:nvCxnSpPr>
          <p:spPr>
            <a:xfrm>
              <a:off x="260765" y="1336892"/>
              <a:ext cx="5835300" cy="0"/>
            </a:xfrm>
            <a:prstGeom prst="straightConnector1">
              <a:avLst/>
            </a:prstGeom>
            <a:noFill/>
            <a:ln w="17125" cap="flat" cmpd="sng">
              <a:solidFill>
                <a:schemeClr val="dk1">
                  <a:alpha val="49800"/>
                </a:schemeClr>
              </a:solidFill>
              <a:prstDash val="solid"/>
              <a:round/>
              <a:headEnd type="none" w="sm" len="sm"/>
              <a:tailEnd type="none" w="sm" len="sm"/>
            </a:ln>
          </p:spPr>
        </p:cxnSp>
      </p:grpSp>
      <p:grpSp>
        <p:nvGrpSpPr>
          <p:cNvPr id="224" name="Google Shape;224;p29"/>
          <p:cNvGrpSpPr/>
          <p:nvPr/>
        </p:nvGrpSpPr>
        <p:grpSpPr>
          <a:xfrm>
            <a:off x="6613905" y="919780"/>
            <a:ext cx="5399860" cy="415932"/>
            <a:chOff x="6174693" y="1066562"/>
            <a:chExt cx="5889900" cy="415932"/>
          </a:xfrm>
        </p:grpSpPr>
        <p:sp>
          <p:nvSpPr>
            <p:cNvPr id="225" name="Google Shape;225;p29"/>
            <p:cNvSpPr/>
            <p:nvPr/>
          </p:nvSpPr>
          <p:spPr>
            <a:xfrm>
              <a:off x="6304593" y="1066562"/>
              <a:ext cx="5760000" cy="390000"/>
            </a:xfrm>
            <a:prstGeom prst="rect">
              <a:avLst/>
            </a:prstGeom>
            <a:noFill/>
            <a:ln>
              <a:noFill/>
            </a:ln>
          </p:spPr>
          <p:txBody>
            <a:bodyPr spcFirstLastPara="1" wrap="square" lIns="90900" tIns="45467" rIns="90900" bIns="45467" anchor="ctr" anchorCtr="0">
              <a:noAutofit/>
            </a:bodyPr>
            <a:lstStyle/>
            <a:p>
              <a:pPr algn="ctr"/>
              <a:r>
                <a:rPr lang="en" sz="1867" b="1" dirty="0">
                  <a:solidFill>
                    <a:srgbClr val="E65C01"/>
                  </a:solidFill>
                  <a:latin typeface="Arial"/>
                  <a:ea typeface="Arial"/>
                  <a:cs typeface="Arial"/>
                  <a:sym typeface="Arial"/>
                </a:rPr>
                <a:t>临床验证及落地</a:t>
              </a:r>
              <a:endParaRPr sz="1867" b="1" dirty="0">
                <a:solidFill>
                  <a:srgbClr val="E65C01"/>
                </a:solidFill>
                <a:latin typeface="Arial"/>
                <a:ea typeface="Arial"/>
                <a:cs typeface="Arial"/>
                <a:sym typeface="Arial"/>
              </a:endParaRPr>
            </a:p>
          </p:txBody>
        </p:sp>
        <p:cxnSp>
          <p:nvCxnSpPr>
            <p:cNvPr id="226" name="Google Shape;226;p29"/>
            <p:cNvCxnSpPr/>
            <p:nvPr/>
          </p:nvCxnSpPr>
          <p:spPr>
            <a:xfrm rot="10800000" flipH="1">
              <a:off x="6174693" y="1472894"/>
              <a:ext cx="5760000" cy="960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27" name="Google Shape;227;p29"/>
          <p:cNvSpPr/>
          <p:nvPr/>
        </p:nvSpPr>
        <p:spPr>
          <a:xfrm>
            <a:off x="926667" y="5837467"/>
            <a:ext cx="4416000" cy="3900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a:t>检测结果示意图：绿色标注位置为模型检测出的异常淋巴结</a:t>
            </a:r>
            <a:endParaRPr sz="1467"/>
          </a:p>
        </p:txBody>
      </p:sp>
      <p:sp>
        <p:nvSpPr>
          <p:cNvPr id="228" name="Google Shape;228;p29"/>
          <p:cNvSpPr/>
          <p:nvPr/>
        </p:nvSpPr>
        <p:spPr>
          <a:xfrm>
            <a:off x="253321" y="1235213"/>
            <a:ext cx="5940000" cy="1233600"/>
          </a:xfrm>
          <a:prstGeom prst="rect">
            <a:avLst/>
          </a:prstGeom>
          <a:noFill/>
          <a:ln>
            <a:noFill/>
          </a:ln>
        </p:spPr>
        <p:txBody>
          <a:bodyPr spcFirstLastPara="1" wrap="square" lIns="91433" tIns="45700" rIns="91433" bIns="45700" anchor="t" anchorCtr="0">
            <a:noAutofit/>
          </a:bodyPr>
          <a:lstStyle/>
          <a:p>
            <a:pPr marL="220128" indent="-211661">
              <a:lnSpc>
                <a:spcPct val="150000"/>
              </a:lnSpc>
              <a:spcBef>
                <a:spcPts val="267"/>
              </a:spcBef>
              <a:buClr>
                <a:schemeClr val="dk1"/>
              </a:buClr>
              <a:buSzPts val="1100"/>
              <a:buChar char="•"/>
            </a:pPr>
            <a:r>
              <a:rPr lang="en" sz="1467" b="1" dirty="0">
                <a:solidFill>
                  <a:schemeClr val="dk1"/>
                </a:solidFill>
              </a:rPr>
              <a:t>自动分割胸部12个淋巴站区域</a:t>
            </a:r>
            <a:r>
              <a:rPr lang="en" sz="1467" dirty="0">
                <a:solidFill>
                  <a:schemeClr val="dk1"/>
                </a:solidFill>
              </a:rPr>
              <a:t>，将胸部淋巴结自动归站</a:t>
            </a:r>
            <a:endParaRPr sz="1467" dirty="0">
              <a:solidFill>
                <a:schemeClr val="dk1"/>
              </a:solidFill>
            </a:endParaRPr>
          </a:p>
          <a:p>
            <a:pPr marL="220128" indent="-211661">
              <a:lnSpc>
                <a:spcPct val="150000"/>
              </a:lnSpc>
              <a:spcBef>
                <a:spcPts val="267"/>
              </a:spcBef>
              <a:buClr>
                <a:schemeClr val="dk1"/>
              </a:buClr>
              <a:buSzPts val="1100"/>
              <a:buChar char="•"/>
            </a:pPr>
            <a:r>
              <a:rPr lang="en" sz="1467" b="1" dirty="0">
                <a:solidFill>
                  <a:schemeClr val="dk1"/>
                </a:solidFill>
              </a:rPr>
              <a:t>自动发现检测并分割胸部异常淋巴结</a:t>
            </a:r>
            <a:r>
              <a:rPr lang="en" sz="1467" dirty="0">
                <a:solidFill>
                  <a:schemeClr val="dk1"/>
                </a:solidFill>
              </a:rPr>
              <a:t>，进行</a:t>
            </a:r>
            <a:r>
              <a:rPr lang="en" sz="1467" b="1" dirty="0">
                <a:solidFill>
                  <a:schemeClr val="dk1"/>
                </a:solidFill>
              </a:rPr>
              <a:t>胸部癌症淋巴结转移的筛查</a:t>
            </a:r>
            <a:r>
              <a:rPr lang="en" sz="1467" dirty="0">
                <a:solidFill>
                  <a:schemeClr val="dk1"/>
                </a:solidFill>
              </a:rPr>
              <a:t>，并可估计</a:t>
            </a:r>
            <a:r>
              <a:rPr lang="en" sz="1467" b="1" dirty="0">
                <a:solidFill>
                  <a:srgbClr val="C00000"/>
                </a:solidFill>
                <a:effectLst>
                  <a:outerShdw blurRad="38100" dist="38100" dir="2700000" algn="tl">
                    <a:srgbClr val="000000">
                      <a:alpha val="43137"/>
                    </a:srgbClr>
                  </a:outerShdw>
                </a:effectLst>
              </a:rPr>
              <a:t>病人在胸部CT中有恶性或疑似淋巴结的风</a:t>
            </a:r>
            <a:r>
              <a:rPr lang="zh-CN" altLang="en-US" sz="1467" b="1" dirty="0">
                <a:solidFill>
                  <a:srgbClr val="C00000"/>
                </a:solidFill>
                <a:effectLst>
                  <a:outerShdw blurRad="38100" dist="38100" dir="2700000" algn="tl">
                    <a:srgbClr val="000000">
                      <a:alpha val="43137"/>
                    </a:srgbClr>
                  </a:outerShdw>
                </a:effectLst>
              </a:rPr>
              <a:t>险（</a:t>
            </a:r>
            <a:r>
              <a:rPr lang="zh-CN" altLang="en-US" sz="1600" b="1" dirty="0">
                <a:solidFill>
                  <a:srgbClr val="C00000"/>
                </a:solidFill>
                <a:effectLst>
                  <a:outerShdw blurRad="38100" dist="38100" dir="2700000" algn="tl">
                    <a:srgbClr val="000000">
                      <a:alpha val="43137"/>
                    </a:srgbClr>
                  </a:outerShdw>
                </a:effectLst>
              </a:rPr>
              <a:t>港府合作适用场景</a:t>
            </a:r>
            <a:r>
              <a:rPr lang="zh-CN" altLang="en-US" sz="1467" b="1" dirty="0">
                <a:solidFill>
                  <a:srgbClr val="C00000"/>
                </a:solidFill>
                <a:effectLst>
                  <a:outerShdw blurRad="38100" dist="38100" dir="2700000" algn="tl">
                    <a:srgbClr val="000000">
                      <a:alpha val="43137"/>
                    </a:srgbClr>
                  </a:outerShdw>
                </a:effectLst>
              </a:rPr>
              <a:t>）</a:t>
            </a:r>
            <a:endParaRPr lang="en" sz="1467" b="1" dirty="0">
              <a:solidFill>
                <a:srgbClr val="C00000"/>
              </a:solidFill>
              <a:effectLst>
                <a:outerShdw blurRad="38100" dist="38100" dir="2700000" algn="tl">
                  <a:srgbClr val="000000">
                    <a:alpha val="43137"/>
                  </a:srgbClr>
                </a:outerShdw>
              </a:effectLst>
            </a:endParaRPr>
          </a:p>
          <a:p>
            <a:pPr marL="220128" indent="-211661">
              <a:lnSpc>
                <a:spcPct val="150000"/>
              </a:lnSpc>
              <a:spcBef>
                <a:spcPts val="267"/>
              </a:spcBef>
              <a:buClr>
                <a:schemeClr val="dk1"/>
              </a:buClr>
              <a:buSzPts val="1100"/>
              <a:buChar char="•"/>
            </a:pPr>
            <a:r>
              <a:rPr lang="en" sz="1467" dirty="0">
                <a:solidFill>
                  <a:schemeClr val="dk1"/>
                </a:solidFill>
              </a:rPr>
              <a:t>MICCAI/CVPR/RSNA/SNMMI 等10篇顶级论文</a:t>
            </a:r>
            <a:endParaRPr sz="1467" dirty="0">
              <a:solidFill>
                <a:schemeClr val="dk1"/>
              </a:solidFill>
            </a:endParaRPr>
          </a:p>
        </p:txBody>
      </p:sp>
      <p:pic>
        <p:nvPicPr>
          <p:cNvPr id="229" name="Google Shape;229;p29"/>
          <p:cNvPicPr preferRelativeResize="0"/>
          <p:nvPr/>
        </p:nvPicPr>
        <p:blipFill>
          <a:blip r:embed="rId3">
            <a:alphaModFix/>
          </a:blip>
          <a:stretch>
            <a:fillRect/>
          </a:stretch>
        </p:blipFill>
        <p:spPr>
          <a:xfrm>
            <a:off x="6673836" y="4113468"/>
            <a:ext cx="5165201" cy="1700945"/>
          </a:xfrm>
          <a:prstGeom prst="rect">
            <a:avLst/>
          </a:prstGeom>
          <a:noFill/>
          <a:ln>
            <a:noFill/>
          </a:ln>
        </p:spPr>
      </p:pic>
      <p:sp>
        <p:nvSpPr>
          <p:cNvPr id="230" name="Google Shape;230;p29"/>
          <p:cNvSpPr/>
          <p:nvPr/>
        </p:nvSpPr>
        <p:spPr>
          <a:xfrm>
            <a:off x="7715433" y="5902500"/>
            <a:ext cx="3221600" cy="390000"/>
          </a:xfrm>
          <a:prstGeom prst="rect">
            <a:avLst/>
          </a:prstGeom>
          <a:noFill/>
          <a:ln>
            <a:noFill/>
          </a:ln>
        </p:spPr>
        <p:txBody>
          <a:bodyPr spcFirstLastPara="1" wrap="square" lIns="91433" tIns="45700" rIns="91433" bIns="45700" anchor="t" anchorCtr="0">
            <a:noAutofit/>
          </a:bodyPr>
          <a:lstStyle/>
          <a:p>
            <a:pPr algn="ctr"/>
            <a:r>
              <a:rPr lang="en" sz="1333"/>
              <a:t>胸部12个淋巴站自动三维自动分割结果</a:t>
            </a:r>
            <a:endParaRPr sz="1333"/>
          </a:p>
        </p:txBody>
      </p:sp>
      <p:sp>
        <p:nvSpPr>
          <p:cNvPr id="231" name="Google Shape;231;p29"/>
          <p:cNvSpPr/>
          <p:nvPr/>
        </p:nvSpPr>
        <p:spPr>
          <a:xfrm>
            <a:off x="6626333" y="1581867"/>
            <a:ext cx="5497600" cy="2531600"/>
          </a:xfrm>
          <a:prstGeom prst="rect">
            <a:avLst/>
          </a:prstGeom>
          <a:noFill/>
          <a:ln>
            <a:noFill/>
          </a:ln>
        </p:spPr>
        <p:txBody>
          <a:bodyPr spcFirstLastPara="1" wrap="square" lIns="91433" tIns="45700" rIns="91433" bIns="45700" anchor="t" anchorCtr="0">
            <a:noAutofit/>
          </a:bodyPr>
          <a:lstStyle/>
          <a:p>
            <a:pPr marL="220128" indent="-211661">
              <a:lnSpc>
                <a:spcPct val="150000"/>
              </a:lnSpc>
              <a:buClr>
                <a:schemeClr val="dk1"/>
              </a:buClr>
              <a:buSzPts val="1100"/>
              <a:buChar char="•"/>
            </a:pPr>
            <a:r>
              <a:rPr lang="en" sz="1467" dirty="0">
                <a:solidFill>
                  <a:schemeClr val="dk1"/>
                </a:solidFill>
              </a:rPr>
              <a:t>淋巴站 浙大一附院100例胸部癌症病人自动分割验证：</a:t>
            </a:r>
            <a:endParaRPr sz="1467" dirty="0">
              <a:solidFill>
                <a:schemeClr val="dk1"/>
              </a:solidFill>
            </a:endParaRPr>
          </a:p>
          <a:p>
            <a:pPr marL="609585" indent="-397923">
              <a:lnSpc>
                <a:spcPct val="150000"/>
              </a:lnSpc>
              <a:buClr>
                <a:schemeClr val="dk1"/>
              </a:buClr>
              <a:buSzPts val="1100"/>
              <a:buChar char="•"/>
            </a:pPr>
            <a:r>
              <a:rPr lang="en" sz="1467" dirty="0">
                <a:solidFill>
                  <a:schemeClr val="dk1"/>
                </a:solidFill>
              </a:rPr>
              <a:t>三维分割体积准确率 81% Dice 系数</a:t>
            </a:r>
            <a:endParaRPr sz="1467" dirty="0">
              <a:solidFill>
                <a:schemeClr val="dk1"/>
              </a:solidFill>
            </a:endParaRPr>
          </a:p>
          <a:p>
            <a:pPr marL="609585" indent="-397923">
              <a:lnSpc>
                <a:spcPct val="150000"/>
              </a:lnSpc>
              <a:buClr>
                <a:schemeClr val="dk1"/>
              </a:buClr>
              <a:buSzPts val="1100"/>
              <a:buChar char="•"/>
            </a:pPr>
            <a:r>
              <a:rPr lang="en" sz="1467" dirty="0">
                <a:solidFill>
                  <a:schemeClr val="dk1"/>
                </a:solidFill>
              </a:rPr>
              <a:t>96%的淋巴结可以正确的归到其所属淋巴站</a:t>
            </a:r>
            <a:endParaRPr sz="1467" dirty="0">
              <a:solidFill>
                <a:schemeClr val="dk1"/>
              </a:solidFill>
            </a:endParaRPr>
          </a:p>
          <a:p>
            <a:pPr marL="220128" indent="-211661">
              <a:lnSpc>
                <a:spcPct val="150000"/>
              </a:lnSpc>
              <a:buClr>
                <a:schemeClr val="dk1"/>
              </a:buClr>
              <a:buSzPts val="1100"/>
              <a:buChar char="•"/>
            </a:pPr>
            <a:r>
              <a:rPr lang="en" sz="1467" dirty="0">
                <a:solidFill>
                  <a:schemeClr val="dk1"/>
                </a:solidFill>
              </a:rPr>
              <a:t>淋巴结 浙大一附院100例病人</a:t>
            </a:r>
            <a:r>
              <a:rPr lang="en-US" altLang="zh-CN" sz="1467" dirty="0">
                <a:solidFill>
                  <a:schemeClr val="dk1"/>
                </a:solidFill>
              </a:rPr>
              <a:t>external</a:t>
            </a:r>
            <a:r>
              <a:rPr lang="en" sz="1467" dirty="0">
                <a:solidFill>
                  <a:schemeClr val="dk1"/>
                </a:solidFill>
              </a:rPr>
              <a:t>自动检测验证：</a:t>
            </a:r>
            <a:endParaRPr sz="1467" dirty="0">
              <a:solidFill>
                <a:schemeClr val="dk1"/>
              </a:solidFill>
            </a:endParaRPr>
          </a:p>
          <a:p>
            <a:pPr marL="609585" indent="-397923">
              <a:lnSpc>
                <a:spcPct val="150000"/>
              </a:lnSpc>
              <a:buClr>
                <a:schemeClr val="dk1"/>
              </a:buClr>
              <a:buSzPts val="1100"/>
              <a:buChar char="•"/>
            </a:pPr>
            <a:r>
              <a:rPr lang="en" sz="1467" dirty="0">
                <a:solidFill>
                  <a:srgbClr val="C00000"/>
                </a:solidFill>
              </a:rPr>
              <a:t>检测敏感性为75% </a:t>
            </a:r>
            <a:r>
              <a:rPr lang="zh-CN" altLang="en-US" sz="1467" dirty="0">
                <a:solidFill>
                  <a:schemeClr val="dk1"/>
                </a:solidFill>
              </a:rPr>
              <a:t>（放射科放疗科医生的敏感性</a:t>
            </a:r>
            <a:r>
              <a:rPr lang="zh-CN" altLang="en-US" sz="1467" dirty="0">
                <a:solidFill>
                  <a:srgbClr val="C00000"/>
                </a:solidFill>
              </a:rPr>
              <a:t>低于</a:t>
            </a:r>
            <a:r>
              <a:rPr lang="en-US" altLang="zh-CN" sz="1467" dirty="0">
                <a:solidFill>
                  <a:srgbClr val="C00000"/>
                </a:solidFill>
              </a:rPr>
              <a:t>70%</a:t>
            </a:r>
            <a:r>
              <a:rPr lang="zh-CN" altLang="en-US" sz="1467" dirty="0">
                <a:solidFill>
                  <a:schemeClr val="dk1"/>
                </a:solidFill>
              </a:rPr>
              <a:t>）</a:t>
            </a:r>
            <a:endParaRPr sz="1467" dirty="0">
              <a:solidFill>
                <a:schemeClr val="dk1"/>
              </a:solidFill>
            </a:endParaRPr>
          </a:p>
          <a:p>
            <a:pPr marL="220128" indent="-211661">
              <a:lnSpc>
                <a:spcPct val="150000"/>
              </a:lnSpc>
              <a:spcBef>
                <a:spcPts val="267"/>
              </a:spcBef>
              <a:buClr>
                <a:schemeClr val="dk1"/>
              </a:buClr>
              <a:buSzPts val="1100"/>
              <a:buFont typeface="Arial"/>
              <a:buChar char="•"/>
            </a:pPr>
            <a:r>
              <a:rPr lang="en" sz="1467" dirty="0">
                <a:solidFill>
                  <a:schemeClr val="dk1"/>
                </a:solidFill>
              </a:rPr>
              <a:t>恶性淋巴结 台湾长庚医院142例</a:t>
            </a:r>
            <a:r>
              <a:rPr lang="en-US" altLang="zh-CN" sz="1467" dirty="0">
                <a:solidFill>
                  <a:schemeClr val="dk1"/>
                </a:solidFill>
              </a:rPr>
              <a:t> external </a:t>
            </a:r>
            <a:r>
              <a:rPr lang="en" sz="1467" dirty="0">
                <a:solidFill>
                  <a:schemeClr val="dk1"/>
                </a:solidFill>
              </a:rPr>
              <a:t>病人验证：</a:t>
            </a:r>
            <a:endParaRPr sz="1467" dirty="0">
              <a:solidFill>
                <a:schemeClr val="dk1"/>
              </a:solidFill>
            </a:endParaRPr>
          </a:p>
          <a:p>
            <a:pPr marL="609585" indent="-397923">
              <a:lnSpc>
                <a:spcPct val="150000"/>
              </a:lnSpc>
              <a:spcBef>
                <a:spcPts val="267"/>
              </a:spcBef>
              <a:buClr>
                <a:schemeClr val="dk1"/>
              </a:buClr>
              <a:buSzPts val="1100"/>
              <a:buFont typeface="Arial"/>
              <a:buChar char="•"/>
            </a:pPr>
            <a:r>
              <a:rPr lang="en" sz="1467" dirty="0">
                <a:solidFill>
                  <a:srgbClr val="C00000"/>
                </a:solidFill>
              </a:rPr>
              <a:t>检测敏感性为73%</a:t>
            </a:r>
            <a:endParaRPr sz="1467" dirty="0">
              <a:solidFill>
                <a:srgbClr val="C00000"/>
              </a:solidFill>
            </a:endParaRPr>
          </a:p>
        </p:txBody>
      </p:sp>
      <p:pic>
        <p:nvPicPr>
          <p:cNvPr id="232" name="Google Shape;232;p29"/>
          <p:cNvPicPr preferRelativeResize="0"/>
          <p:nvPr/>
        </p:nvPicPr>
        <p:blipFill rotWithShape="1">
          <a:blip r:embed="rId4">
            <a:alphaModFix/>
          </a:blip>
          <a:srcRect t="4415"/>
          <a:stretch/>
        </p:blipFill>
        <p:spPr>
          <a:xfrm>
            <a:off x="926667" y="3176462"/>
            <a:ext cx="4415867" cy="25919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2-4 </a:t>
            </a:r>
            <a:r>
              <a:rPr lang="en" sz="2400"/>
              <a:t>肿瘤AI项目功能分支_食道癌检测和分割</a:t>
            </a:r>
            <a:r>
              <a:rPr lang="en" sz="2400">
                <a:latin typeface="Arial"/>
                <a:ea typeface="Arial"/>
                <a:cs typeface="Arial"/>
                <a:sym typeface="Arial"/>
              </a:rPr>
              <a:t> </a:t>
            </a:r>
            <a:endParaRPr sz="2400">
              <a:latin typeface="Arial"/>
              <a:ea typeface="Arial"/>
              <a:cs typeface="Arial"/>
              <a:sym typeface="Arial"/>
            </a:endParaRPr>
          </a:p>
        </p:txBody>
      </p:sp>
      <p:grpSp>
        <p:nvGrpSpPr>
          <p:cNvPr id="239" name="Google Shape;239;p30"/>
          <p:cNvGrpSpPr/>
          <p:nvPr/>
        </p:nvGrpSpPr>
        <p:grpSpPr>
          <a:xfrm>
            <a:off x="209952" y="969236"/>
            <a:ext cx="6292131" cy="390131"/>
            <a:chOff x="260765" y="1065887"/>
            <a:chExt cx="5831086" cy="403750"/>
          </a:xfrm>
        </p:grpSpPr>
        <p:sp>
          <p:nvSpPr>
            <p:cNvPr id="240" name="Google Shape;240;p30"/>
            <p:cNvSpPr/>
            <p:nvPr/>
          </p:nvSpPr>
          <p:spPr>
            <a:xfrm>
              <a:off x="331851" y="1065887"/>
              <a:ext cx="5760000" cy="369300"/>
            </a:xfrm>
            <a:prstGeom prst="rect">
              <a:avLst/>
            </a:prstGeom>
            <a:noFill/>
            <a:ln>
              <a:noFill/>
            </a:ln>
          </p:spPr>
          <p:txBody>
            <a:bodyPr spcFirstLastPara="1" wrap="square" lIns="91433" tIns="45700" rIns="91433" bIns="45700" anchor="t" anchorCtr="0">
              <a:noAutofit/>
            </a:bodyPr>
            <a:lstStyle/>
            <a:p>
              <a:pPr algn="ctr"/>
              <a:r>
                <a:rPr lang="en" sz="1867" b="1" dirty="0">
                  <a:solidFill>
                    <a:srgbClr val="E65C01"/>
                  </a:solidFill>
                  <a:latin typeface="Arial"/>
                  <a:ea typeface="Arial"/>
                  <a:cs typeface="Arial"/>
                  <a:sym typeface="Arial"/>
                </a:rPr>
                <a:t>核心功能</a:t>
              </a:r>
              <a:endParaRPr sz="1867" b="1" dirty="0">
                <a:solidFill>
                  <a:srgbClr val="E65C01"/>
                </a:solidFill>
                <a:latin typeface="Arial"/>
                <a:ea typeface="Arial"/>
                <a:cs typeface="Arial"/>
                <a:sym typeface="Arial"/>
              </a:endParaRPr>
            </a:p>
          </p:txBody>
        </p:sp>
        <p:cxnSp>
          <p:nvCxnSpPr>
            <p:cNvPr id="241" name="Google Shape;241;p30"/>
            <p:cNvCxnSpPr/>
            <p:nvPr/>
          </p:nvCxnSpPr>
          <p:spPr>
            <a:xfrm>
              <a:off x="260765" y="1469637"/>
              <a:ext cx="5175300" cy="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42" name="Google Shape;242;p30"/>
          <p:cNvSpPr/>
          <p:nvPr/>
        </p:nvSpPr>
        <p:spPr>
          <a:xfrm>
            <a:off x="229400" y="1277773"/>
            <a:ext cx="5504400" cy="1237600"/>
          </a:xfrm>
          <a:prstGeom prst="rect">
            <a:avLst/>
          </a:prstGeom>
          <a:noFill/>
          <a:ln>
            <a:noFill/>
          </a:ln>
        </p:spPr>
        <p:txBody>
          <a:bodyPr spcFirstLastPara="1" wrap="square" lIns="91433" tIns="45700" rIns="91433" bIns="45700" anchor="t" anchorCtr="0">
            <a:noAutofit/>
          </a:bodyPr>
          <a:lstStyle/>
          <a:p>
            <a:pPr marL="220128" indent="-211661">
              <a:lnSpc>
                <a:spcPct val="150000"/>
              </a:lnSpc>
              <a:buClr>
                <a:schemeClr val="dk1"/>
              </a:buClr>
              <a:buSzPts val="1100"/>
              <a:buChar char="•"/>
            </a:pPr>
            <a:r>
              <a:rPr lang="en" sz="1467" dirty="0">
                <a:solidFill>
                  <a:schemeClr val="dk1"/>
                </a:solidFill>
              </a:rPr>
              <a:t>在CT图像中</a:t>
            </a:r>
            <a:r>
              <a:rPr lang="en" sz="1467" b="1" dirty="0">
                <a:solidFill>
                  <a:schemeClr val="dk1"/>
                </a:solidFill>
              </a:rPr>
              <a:t>自动检测并分割食道癌肿瘤, </a:t>
            </a:r>
            <a:r>
              <a:rPr lang="en" sz="1467" dirty="0"/>
              <a:t>不仅仅可以用于放疗, 也可以进行</a:t>
            </a:r>
            <a:r>
              <a:rPr lang="en" sz="1467" b="1" dirty="0"/>
              <a:t>基于</a:t>
            </a:r>
            <a:r>
              <a:rPr lang="en" sz="1467" b="1" dirty="0">
                <a:solidFill>
                  <a:srgbClr val="C00000"/>
                </a:solidFill>
                <a:effectLst>
                  <a:outerShdw blurRad="38100" dist="38100" dir="2700000" algn="tl">
                    <a:srgbClr val="000000">
                      <a:alpha val="43137"/>
                    </a:srgbClr>
                  </a:outerShdw>
                </a:effectLst>
              </a:rPr>
              <a:t>平扫或增强CT的早期食道癌肿瘤筛查</a:t>
            </a:r>
            <a:r>
              <a:rPr lang="zh-CN" altLang="en-US" sz="1400" b="1" dirty="0">
                <a:solidFill>
                  <a:srgbClr val="C00000"/>
                </a:solidFill>
                <a:effectLst>
                  <a:outerShdw blurRad="38100" dist="38100" dir="2700000" algn="tl">
                    <a:srgbClr val="000000">
                      <a:alpha val="43137"/>
                    </a:srgbClr>
                  </a:outerShdw>
                </a:effectLst>
              </a:rPr>
              <a:t> （港府合作适用场景）</a:t>
            </a:r>
            <a:endParaRPr sz="1467" b="1" dirty="0">
              <a:solidFill>
                <a:srgbClr val="C00000"/>
              </a:solidFill>
              <a:effectLst>
                <a:outerShdw blurRad="38100" dist="38100" dir="2700000" algn="tl">
                  <a:srgbClr val="000000">
                    <a:alpha val="43137"/>
                  </a:srgbClr>
                </a:outerShdw>
              </a:effectLst>
            </a:endParaRPr>
          </a:p>
        </p:txBody>
      </p:sp>
      <p:grpSp>
        <p:nvGrpSpPr>
          <p:cNvPr id="243" name="Google Shape;243;p30"/>
          <p:cNvGrpSpPr/>
          <p:nvPr/>
        </p:nvGrpSpPr>
        <p:grpSpPr>
          <a:xfrm>
            <a:off x="5996381" y="943492"/>
            <a:ext cx="6153216" cy="406281"/>
            <a:chOff x="6304593" y="1066562"/>
            <a:chExt cx="5760000" cy="406336"/>
          </a:xfrm>
        </p:grpSpPr>
        <p:sp>
          <p:nvSpPr>
            <p:cNvPr id="244" name="Google Shape;244;p30"/>
            <p:cNvSpPr/>
            <p:nvPr/>
          </p:nvSpPr>
          <p:spPr>
            <a:xfrm>
              <a:off x="6304593" y="1066562"/>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245" name="Google Shape;245;p30"/>
            <p:cNvCxnSpPr/>
            <p:nvPr/>
          </p:nvCxnSpPr>
          <p:spPr>
            <a:xfrm>
              <a:off x="6515419" y="1472898"/>
              <a:ext cx="5419200" cy="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46" name="Google Shape;246;p30"/>
          <p:cNvSpPr/>
          <p:nvPr/>
        </p:nvSpPr>
        <p:spPr>
          <a:xfrm>
            <a:off x="6093823" y="1534461"/>
            <a:ext cx="6153215" cy="2531600"/>
          </a:xfrm>
          <a:prstGeom prst="rect">
            <a:avLst/>
          </a:prstGeom>
          <a:noFill/>
          <a:ln>
            <a:noFill/>
          </a:ln>
        </p:spPr>
        <p:txBody>
          <a:bodyPr spcFirstLastPara="1" wrap="square" lIns="91433" tIns="45700" rIns="91433" bIns="45700" anchor="t" anchorCtr="0">
            <a:noAutofit/>
          </a:bodyPr>
          <a:lstStyle/>
          <a:p>
            <a:pPr marL="220128" indent="-211661">
              <a:lnSpc>
                <a:spcPct val="150000"/>
              </a:lnSpc>
              <a:buClr>
                <a:schemeClr val="dk1"/>
              </a:buClr>
              <a:buSzPts val="1100"/>
              <a:buChar char="•"/>
            </a:pPr>
            <a:r>
              <a:rPr lang="en" sz="1300" dirty="0">
                <a:solidFill>
                  <a:schemeClr val="dk1"/>
                </a:solidFill>
              </a:rPr>
              <a:t>已在连心医疗科技有限公司智能勾画系统中</a:t>
            </a:r>
            <a:r>
              <a:rPr lang="zh-CN" altLang="en-US" sz="1300" dirty="0">
                <a:solidFill>
                  <a:schemeClr val="dk1"/>
                </a:solidFill>
              </a:rPr>
              <a:t>上线</a:t>
            </a:r>
            <a:r>
              <a:rPr lang="en" sz="1300" dirty="0">
                <a:solidFill>
                  <a:schemeClr val="dk1"/>
                </a:solidFill>
              </a:rPr>
              <a:t>使用</a:t>
            </a:r>
            <a:r>
              <a:rPr lang="zh-CN" altLang="en-US" sz="1300" dirty="0">
                <a:solidFill>
                  <a:schemeClr val="dk1"/>
                </a:solidFill>
              </a:rPr>
              <a:t>，</a:t>
            </a:r>
            <a:r>
              <a:rPr lang="en-US" altLang="zh-CN" sz="1300" dirty="0">
                <a:solidFill>
                  <a:schemeClr val="dk1"/>
                </a:solidFill>
              </a:rPr>
              <a:t>10+</a:t>
            </a:r>
            <a:r>
              <a:rPr lang="zh-CN" altLang="en-US" sz="1300" dirty="0">
                <a:solidFill>
                  <a:schemeClr val="dk1"/>
                </a:solidFill>
              </a:rPr>
              <a:t>大三甲肿瘤医院</a:t>
            </a:r>
            <a:endParaRPr sz="1300" dirty="0">
              <a:solidFill>
                <a:schemeClr val="dk1"/>
              </a:solidFill>
            </a:endParaRPr>
          </a:p>
          <a:p>
            <a:pPr marL="220128" indent="-211661">
              <a:lnSpc>
                <a:spcPct val="150000"/>
              </a:lnSpc>
              <a:buClr>
                <a:schemeClr val="dk1"/>
              </a:buClr>
              <a:buSzPts val="1100"/>
              <a:buChar char="•"/>
            </a:pPr>
            <a:r>
              <a:rPr lang="en" sz="1300" dirty="0">
                <a:solidFill>
                  <a:schemeClr val="dk1"/>
                </a:solidFill>
              </a:rPr>
              <a:t>台湾长庚医院104例病人：</a:t>
            </a:r>
            <a:r>
              <a:rPr lang="en" sz="1300" dirty="0">
                <a:solidFill>
                  <a:srgbClr val="C00000"/>
                </a:solidFill>
              </a:rPr>
              <a:t>准确率=92%</a:t>
            </a:r>
            <a:r>
              <a:rPr lang="en" sz="1300" dirty="0">
                <a:solidFill>
                  <a:schemeClr val="dk1"/>
                </a:solidFill>
              </a:rPr>
              <a:t>，肿瘤勾画Dice 系数=81%</a:t>
            </a:r>
            <a:endParaRPr sz="1300" dirty="0">
              <a:solidFill>
                <a:schemeClr val="dk1"/>
              </a:solidFill>
            </a:endParaRPr>
          </a:p>
          <a:p>
            <a:pPr marL="220128" indent="-211661">
              <a:lnSpc>
                <a:spcPct val="150000"/>
              </a:lnSpc>
              <a:spcBef>
                <a:spcPts val="267"/>
              </a:spcBef>
              <a:buClr>
                <a:schemeClr val="dk1"/>
              </a:buClr>
              <a:buSzPts val="1100"/>
              <a:buFont typeface="Arial"/>
              <a:buChar char="•"/>
            </a:pPr>
            <a:r>
              <a:rPr lang="en" sz="1300" dirty="0">
                <a:solidFill>
                  <a:schemeClr val="dk1"/>
                </a:solidFill>
              </a:rPr>
              <a:t>浙大一附院、上海华东医院、宁波李惠利医院355例病人：</a:t>
            </a:r>
            <a:endParaRPr sz="1300" dirty="0">
              <a:solidFill>
                <a:schemeClr val="dk1"/>
              </a:solidFill>
            </a:endParaRPr>
          </a:p>
          <a:p>
            <a:pPr marL="609585" indent="-397923">
              <a:lnSpc>
                <a:spcPct val="150000"/>
              </a:lnSpc>
              <a:spcBef>
                <a:spcPts val="267"/>
              </a:spcBef>
              <a:buClr>
                <a:schemeClr val="dk1"/>
              </a:buClr>
              <a:buSzPts val="1100"/>
              <a:buFont typeface="Arial"/>
              <a:buChar char="•"/>
            </a:pPr>
            <a:r>
              <a:rPr lang="en" sz="1300" dirty="0">
                <a:solidFill>
                  <a:srgbClr val="C00000"/>
                </a:solidFill>
              </a:rPr>
              <a:t>准确率=91%</a:t>
            </a:r>
            <a:r>
              <a:rPr lang="en" sz="1300" dirty="0">
                <a:solidFill>
                  <a:schemeClr val="dk1"/>
                </a:solidFill>
              </a:rPr>
              <a:t>，肿瘤勾画Dice 系数=80%</a:t>
            </a:r>
            <a:endParaRPr sz="1300" dirty="0"/>
          </a:p>
          <a:p>
            <a:pPr marL="609585" indent="-397923">
              <a:lnSpc>
                <a:spcPct val="150000"/>
              </a:lnSpc>
              <a:spcBef>
                <a:spcPts val="267"/>
              </a:spcBef>
              <a:buClr>
                <a:schemeClr val="dk1"/>
              </a:buClr>
              <a:buSzPts val="1100"/>
              <a:buFont typeface="Arial"/>
              <a:buChar char="•"/>
            </a:pPr>
            <a:r>
              <a:rPr lang="en" sz="1300" dirty="0"/>
              <a:t>放疗靶区勾画：88% 病人不需要、或只需小幅修改就可作为GTV靶区使用</a:t>
            </a:r>
            <a:endParaRPr sz="1300" dirty="0"/>
          </a:p>
          <a:p>
            <a:pPr marL="220128" indent="-211661">
              <a:lnSpc>
                <a:spcPct val="150000"/>
              </a:lnSpc>
              <a:spcBef>
                <a:spcPts val="267"/>
              </a:spcBef>
              <a:buClr>
                <a:schemeClr val="dk1"/>
              </a:buClr>
              <a:buSzPts val="1100"/>
              <a:buFont typeface="Arial"/>
              <a:buChar char="•"/>
            </a:pPr>
            <a:r>
              <a:rPr lang="en" sz="1300" dirty="0"/>
              <a:t>4位食道癌放疗医生multi-user验证：</a:t>
            </a:r>
            <a:endParaRPr sz="1300" dirty="0"/>
          </a:p>
          <a:p>
            <a:pPr marL="609585" indent="-397923">
              <a:lnSpc>
                <a:spcPct val="150000"/>
              </a:lnSpc>
              <a:spcBef>
                <a:spcPts val="267"/>
              </a:spcBef>
              <a:buSzPts val="1100"/>
              <a:buChar char="•"/>
            </a:pPr>
            <a:r>
              <a:rPr lang="en-US" altLang="zh-CN" sz="1300" dirty="0"/>
              <a:t>AI</a:t>
            </a:r>
            <a:r>
              <a:rPr lang="zh-CN" altLang="en-US" sz="1300" dirty="0"/>
              <a:t>使</a:t>
            </a:r>
            <a:r>
              <a:rPr lang="en" sz="1300" dirty="0"/>
              <a:t>医生</a:t>
            </a:r>
            <a:r>
              <a:rPr lang="zh-CN" altLang="en-US" sz="1300" dirty="0"/>
              <a:t>之间的</a:t>
            </a:r>
            <a:r>
              <a:rPr lang="en" sz="1300" dirty="0"/>
              <a:t>勾画差异减小40%，医生勾画时间缩短 50% (10 -&gt; 5分钟)</a:t>
            </a:r>
            <a:endParaRPr sz="1300" dirty="0"/>
          </a:p>
        </p:txBody>
      </p:sp>
      <p:sp>
        <p:nvSpPr>
          <p:cNvPr id="247" name="Google Shape;247;p30"/>
          <p:cNvSpPr/>
          <p:nvPr/>
        </p:nvSpPr>
        <p:spPr>
          <a:xfrm>
            <a:off x="6633901" y="5864000"/>
            <a:ext cx="2332800" cy="335600"/>
          </a:xfrm>
          <a:prstGeom prst="rect">
            <a:avLst/>
          </a:prstGeom>
          <a:noFill/>
          <a:ln>
            <a:noFill/>
          </a:ln>
        </p:spPr>
        <p:txBody>
          <a:bodyPr spcFirstLastPara="1" wrap="square" lIns="91433" tIns="45700" rIns="91433" bIns="45700" anchor="t" anchorCtr="0">
            <a:noAutofit/>
          </a:bodyPr>
          <a:lstStyle/>
          <a:p>
            <a:pPr algn="ctr"/>
            <a:r>
              <a:rPr lang="en" sz="1333" dirty="0"/>
              <a:t>无AI-辅助的医生勾画差异</a:t>
            </a:r>
            <a:endParaRPr sz="1333" dirty="0"/>
          </a:p>
        </p:txBody>
      </p:sp>
      <p:sp>
        <p:nvSpPr>
          <p:cNvPr id="248" name="Google Shape;248;p30"/>
          <p:cNvSpPr/>
          <p:nvPr/>
        </p:nvSpPr>
        <p:spPr>
          <a:xfrm>
            <a:off x="9448333" y="5864000"/>
            <a:ext cx="2282400" cy="335600"/>
          </a:xfrm>
          <a:prstGeom prst="rect">
            <a:avLst/>
          </a:prstGeom>
          <a:noFill/>
          <a:ln>
            <a:noFill/>
          </a:ln>
        </p:spPr>
        <p:txBody>
          <a:bodyPr spcFirstLastPara="1" wrap="square" lIns="91433" tIns="45700" rIns="91433" bIns="45700" anchor="t" anchorCtr="0">
            <a:noAutofit/>
          </a:bodyPr>
          <a:lstStyle/>
          <a:p>
            <a:pPr algn="ctr"/>
            <a:r>
              <a:rPr lang="en" sz="1333"/>
              <a:t>AI-辅助的医生勾画差异</a:t>
            </a:r>
            <a:endParaRPr sz="1333"/>
          </a:p>
        </p:txBody>
      </p:sp>
      <p:sp>
        <p:nvSpPr>
          <p:cNvPr id="249" name="Google Shape;249;p30"/>
          <p:cNvSpPr/>
          <p:nvPr/>
        </p:nvSpPr>
        <p:spPr>
          <a:xfrm>
            <a:off x="779166" y="3879378"/>
            <a:ext cx="4462800" cy="390000"/>
          </a:xfrm>
          <a:prstGeom prst="rect">
            <a:avLst/>
          </a:prstGeom>
          <a:noFill/>
          <a:ln>
            <a:noFill/>
          </a:ln>
        </p:spPr>
        <p:txBody>
          <a:bodyPr spcFirstLastPara="1" wrap="square" lIns="91433" tIns="45700" rIns="91433" bIns="45700" anchor="t" anchorCtr="0">
            <a:noAutofit/>
          </a:bodyPr>
          <a:lstStyle/>
          <a:p>
            <a:r>
              <a:rPr lang="en" sz="1333" dirty="0"/>
              <a:t>红色：医生检测勾画结果；蓝色：AI自动检测勾画结果</a:t>
            </a:r>
            <a:endParaRPr sz="1333" dirty="0"/>
          </a:p>
        </p:txBody>
      </p:sp>
      <p:sp>
        <p:nvSpPr>
          <p:cNvPr id="250" name="Google Shape;250;p30"/>
          <p:cNvSpPr txBox="1"/>
          <p:nvPr/>
        </p:nvSpPr>
        <p:spPr>
          <a:xfrm>
            <a:off x="168033" y="4065543"/>
            <a:ext cx="6048800" cy="2400168"/>
          </a:xfrm>
          <a:prstGeom prst="rect">
            <a:avLst/>
          </a:prstGeom>
          <a:noFill/>
          <a:ln>
            <a:noFill/>
          </a:ln>
        </p:spPr>
        <p:txBody>
          <a:bodyPr spcFirstLastPara="1" wrap="square" lIns="121900" tIns="121900" rIns="121900" bIns="121900" anchor="t" anchorCtr="0">
            <a:spAutoFit/>
          </a:bodyPr>
          <a:lstStyle/>
          <a:p>
            <a:pPr marL="609585" indent="-389457">
              <a:lnSpc>
                <a:spcPct val="150000"/>
              </a:lnSpc>
              <a:buSzPts val="1000"/>
              <a:buChar char="❏"/>
            </a:pPr>
            <a:r>
              <a:rPr lang="en" sz="1333" dirty="0"/>
              <a:t>目前在浙大附一</a:t>
            </a:r>
            <a:r>
              <a:rPr lang="en" sz="1333" dirty="0">
                <a:solidFill>
                  <a:schemeClr val="dk1"/>
                </a:solidFill>
              </a:rPr>
              <a:t>院</a:t>
            </a:r>
            <a:r>
              <a:rPr lang="en" sz="1333" dirty="0"/>
              <a:t>、台湾长庚医院日常临床验证</a:t>
            </a:r>
            <a:endParaRPr sz="1333" dirty="0"/>
          </a:p>
          <a:p>
            <a:pPr marL="609585" indent="-389457">
              <a:lnSpc>
                <a:spcPct val="150000"/>
              </a:lnSpc>
              <a:buSzPts val="1000"/>
              <a:buChar char="❏"/>
            </a:pPr>
            <a:r>
              <a:rPr lang="en" sz="1333" dirty="0">
                <a:solidFill>
                  <a:schemeClr val="dk1"/>
                </a:solidFill>
              </a:rPr>
              <a:t>“</a:t>
            </a:r>
            <a:r>
              <a:rPr lang="en" sz="1333" i="1" dirty="0">
                <a:solidFill>
                  <a:schemeClr val="dk1"/>
                </a:solidFill>
              </a:rPr>
              <a:t>DeepTarget: Gross Tumor and Clinical Target Volume Segmentation in Esophageal Cancer Radiotherapy</a:t>
            </a:r>
            <a:r>
              <a:rPr lang="en" sz="1333" dirty="0">
                <a:solidFill>
                  <a:schemeClr val="dk1"/>
                </a:solidFill>
              </a:rPr>
              <a:t>”, </a:t>
            </a:r>
            <a:r>
              <a:rPr lang="en" sz="1333" b="1" dirty="0">
                <a:solidFill>
                  <a:schemeClr val="dk1"/>
                </a:solidFill>
              </a:rPr>
              <a:t>Medical Image Analysis</a:t>
            </a:r>
            <a:r>
              <a:rPr lang="en" sz="1333" dirty="0">
                <a:solidFill>
                  <a:schemeClr val="dk1"/>
                </a:solidFill>
              </a:rPr>
              <a:t>, </a:t>
            </a:r>
            <a:r>
              <a:rPr lang="en" sz="1333" dirty="0">
                <a:solidFill>
                  <a:srgbClr val="C00000"/>
                </a:solidFill>
              </a:rPr>
              <a:t>MICCAI 2019 Selected Best Papers Special Issue, 2021</a:t>
            </a:r>
            <a:endParaRPr sz="1333" dirty="0">
              <a:solidFill>
                <a:srgbClr val="C00000"/>
              </a:solidFill>
            </a:endParaRPr>
          </a:p>
          <a:p>
            <a:pPr marL="609585" indent="-389457">
              <a:lnSpc>
                <a:spcPct val="150000"/>
              </a:lnSpc>
              <a:buSzPts val="1000"/>
              <a:buChar char="❏"/>
            </a:pPr>
            <a:r>
              <a:rPr lang="en" sz="1333" dirty="0"/>
              <a:t>“</a:t>
            </a:r>
            <a:r>
              <a:rPr lang="en" sz="1333" i="1" dirty="0"/>
              <a:t>Two-Stream 3D Deep Network Fusion for Automated Delineation of Esophageal Gross Tumor Volume: Evaluation in a Multi-center Study”</a:t>
            </a:r>
            <a:r>
              <a:rPr lang="en" sz="1333" dirty="0"/>
              <a:t>, </a:t>
            </a:r>
            <a:r>
              <a:rPr lang="en" sz="1333" b="1" dirty="0"/>
              <a:t>Int.. Jour. of Rad. Onc., Biol, Phys.</a:t>
            </a:r>
            <a:r>
              <a:rPr lang="en" sz="1333" dirty="0"/>
              <a:t>, (under review) 2021</a:t>
            </a:r>
            <a:endParaRPr sz="1733" dirty="0"/>
          </a:p>
        </p:txBody>
      </p:sp>
      <p:pic>
        <p:nvPicPr>
          <p:cNvPr id="251" name="Google Shape;251;p30"/>
          <p:cNvPicPr preferRelativeResize="0"/>
          <p:nvPr/>
        </p:nvPicPr>
        <p:blipFill>
          <a:blip r:embed="rId3">
            <a:alphaModFix/>
          </a:blip>
          <a:stretch>
            <a:fillRect/>
          </a:stretch>
        </p:blipFill>
        <p:spPr>
          <a:xfrm>
            <a:off x="238949" y="2350591"/>
            <a:ext cx="5823564" cy="1441933"/>
          </a:xfrm>
          <a:prstGeom prst="rect">
            <a:avLst/>
          </a:prstGeom>
          <a:noFill/>
          <a:ln>
            <a:noFill/>
          </a:ln>
        </p:spPr>
      </p:pic>
      <p:pic>
        <p:nvPicPr>
          <p:cNvPr id="252" name="Google Shape;252;p30"/>
          <p:cNvPicPr preferRelativeResize="0"/>
          <p:nvPr/>
        </p:nvPicPr>
        <p:blipFill>
          <a:blip r:embed="rId4">
            <a:alphaModFix/>
          </a:blip>
          <a:stretch>
            <a:fillRect/>
          </a:stretch>
        </p:blipFill>
        <p:spPr>
          <a:xfrm>
            <a:off x="6244350" y="4250748"/>
            <a:ext cx="5852160" cy="14358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2-5 </a:t>
            </a:r>
            <a:r>
              <a:rPr lang="en" sz="2400"/>
              <a:t>肿瘤AI项目功能分支_RECIST 病灶测量模型</a:t>
            </a:r>
            <a:endParaRPr sz="2400">
              <a:latin typeface="Arial"/>
              <a:ea typeface="Arial"/>
              <a:cs typeface="Arial"/>
              <a:sym typeface="Arial"/>
            </a:endParaRPr>
          </a:p>
        </p:txBody>
      </p:sp>
      <p:grpSp>
        <p:nvGrpSpPr>
          <p:cNvPr id="259" name="Google Shape;259;p31"/>
          <p:cNvGrpSpPr/>
          <p:nvPr/>
        </p:nvGrpSpPr>
        <p:grpSpPr>
          <a:xfrm>
            <a:off x="248319" y="883665"/>
            <a:ext cx="6272031" cy="426831"/>
            <a:chOff x="296320" y="857421"/>
            <a:chExt cx="5812459" cy="441731"/>
          </a:xfrm>
        </p:grpSpPr>
        <p:sp>
          <p:nvSpPr>
            <p:cNvPr id="260" name="Google Shape;260;p31"/>
            <p:cNvSpPr/>
            <p:nvPr/>
          </p:nvSpPr>
          <p:spPr>
            <a:xfrm>
              <a:off x="348779" y="857421"/>
              <a:ext cx="5760000" cy="369300"/>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261" name="Google Shape;261;p31"/>
            <p:cNvCxnSpPr/>
            <p:nvPr/>
          </p:nvCxnSpPr>
          <p:spPr>
            <a:xfrm>
              <a:off x="296320" y="1299153"/>
              <a:ext cx="5760000" cy="0"/>
            </a:xfrm>
            <a:prstGeom prst="straightConnector1">
              <a:avLst/>
            </a:prstGeom>
            <a:noFill/>
            <a:ln w="17125" cap="flat" cmpd="sng">
              <a:solidFill>
                <a:schemeClr val="dk1">
                  <a:alpha val="49800"/>
                </a:schemeClr>
              </a:solidFill>
              <a:prstDash val="solid"/>
              <a:round/>
              <a:headEnd type="none" w="sm" len="sm"/>
              <a:tailEnd type="none" w="sm" len="sm"/>
            </a:ln>
          </p:spPr>
        </p:cxnSp>
      </p:grpSp>
      <p:grpSp>
        <p:nvGrpSpPr>
          <p:cNvPr id="262" name="Google Shape;262;p31"/>
          <p:cNvGrpSpPr/>
          <p:nvPr/>
        </p:nvGrpSpPr>
        <p:grpSpPr>
          <a:xfrm>
            <a:off x="6729657" y="3569134"/>
            <a:ext cx="5395727" cy="404904"/>
            <a:chOff x="6049007" y="4942646"/>
            <a:chExt cx="5885392" cy="404904"/>
          </a:xfrm>
        </p:grpSpPr>
        <p:sp>
          <p:nvSpPr>
            <p:cNvPr id="263" name="Google Shape;263;p31"/>
            <p:cNvSpPr/>
            <p:nvPr/>
          </p:nvSpPr>
          <p:spPr>
            <a:xfrm>
              <a:off x="6049007" y="4942646"/>
              <a:ext cx="5760000" cy="390000"/>
            </a:xfrm>
            <a:prstGeom prst="rect">
              <a:avLst/>
            </a:prstGeom>
            <a:noFill/>
            <a:ln>
              <a:noFill/>
            </a:ln>
          </p:spPr>
          <p:txBody>
            <a:bodyPr spcFirstLastPara="1" wrap="square" lIns="90900" tIns="45467" rIns="90900" bIns="45467" anchor="ctr" anchorCtr="0">
              <a:noAutofit/>
            </a:bodyPr>
            <a:lstStyle/>
            <a:p>
              <a:pPr algn="ctr"/>
              <a:r>
                <a:rPr lang="en" sz="1867" b="1" dirty="0">
                  <a:solidFill>
                    <a:srgbClr val="E65C01"/>
                  </a:solidFill>
                  <a:latin typeface="Arial"/>
                  <a:ea typeface="Arial"/>
                  <a:cs typeface="Arial"/>
                  <a:sym typeface="Arial"/>
                </a:rPr>
                <a:t>临床验证及落地</a:t>
              </a:r>
              <a:endParaRPr sz="1867" b="1" dirty="0">
                <a:solidFill>
                  <a:srgbClr val="E65C01"/>
                </a:solidFill>
                <a:latin typeface="Arial"/>
                <a:ea typeface="Arial"/>
                <a:cs typeface="Arial"/>
                <a:sym typeface="Arial"/>
              </a:endParaRPr>
            </a:p>
          </p:txBody>
        </p:sp>
        <p:cxnSp>
          <p:nvCxnSpPr>
            <p:cNvPr id="264" name="Google Shape;264;p31"/>
            <p:cNvCxnSpPr/>
            <p:nvPr/>
          </p:nvCxnSpPr>
          <p:spPr>
            <a:xfrm rot="10800000" flipH="1">
              <a:off x="6174399" y="5337950"/>
              <a:ext cx="5760000" cy="960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65" name="Google Shape;265;p31"/>
          <p:cNvSpPr/>
          <p:nvPr/>
        </p:nvSpPr>
        <p:spPr>
          <a:xfrm>
            <a:off x="192199" y="1296126"/>
            <a:ext cx="6652417" cy="2847600"/>
          </a:xfrm>
          <a:prstGeom prst="rect">
            <a:avLst/>
          </a:prstGeom>
          <a:noFill/>
          <a:ln>
            <a:noFill/>
          </a:ln>
        </p:spPr>
        <p:txBody>
          <a:bodyPr spcFirstLastPara="1" wrap="square" lIns="91433" tIns="45700" rIns="91433" bIns="45700" anchor="t" anchorCtr="0">
            <a:noAutofit/>
          </a:bodyPr>
          <a:lstStyle/>
          <a:p>
            <a:pPr marL="609585" indent="-397923">
              <a:buSzPts val="1100"/>
              <a:buChar char="●"/>
            </a:pPr>
            <a:r>
              <a:rPr lang="en" sz="1467" dirty="0"/>
              <a:t>用于</a:t>
            </a:r>
            <a:r>
              <a:rPr lang="en" sz="1467" b="1" dirty="0"/>
              <a:t>自动测量病灶RECIST长短径</a:t>
            </a:r>
            <a:r>
              <a:rPr lang="zh-CN" altLang="en-US" sz="1467" b="1" dirty="0"/>
              <a:t>和分割面积</a:t>
            </a:r>
            <a:r>
              <a:rPr lang="en" sz="1467" b="1" dirty="0"/>
              <a:t>，</a:t>
            </a:r>
            <a:r>
              <a:rPr lang="en" sz="1467" b="1" dirty="0">
                <a:solidFill>
                  <a:srgbClr val="C00000"/>
                </a:solidFill>
                <a:effectLst>
                  <a:outerShdw blurRad="38100" dist="38100" dir="2700000" algn="tl">
                    <a:srgbClr val="000000">
                      <a:alpha val="43137"/>
                    </a:srgbClr>
                  </a:outerShdw>
                </a:effectLst>
              </a:rPr>
              <a:t>算出AI</a:t>
            </a:r>
            <a:r>
              <a:rPr lang="zh-CN" altLang="en-US" sz="1467" b="1" dirty="0">
                <a:solidFill>
                  <a:srgbClr val="C00000"/>
                </a:solidFill>
                <a:effectLst>
                  <a:outerShdw blurRad="38100" dist="38100" dir="2700000" algn="tl">
                    <a:srgbClr val="000000">
                      <a:alpha val="43137"/>
                    </a:srgbClr>
                  </a:outerShdw>
                </a:effectLst>
              </a:rPr>
              <a:t>之</a:t>
            </a:r>
            <a:r>
              <a:rPr lang="en" sz="1467" b="1" dirty="0">
                <a:solidFill>
                  <a:srgbClr val="C00000"/>
                </a:solidFill>
                <a:effectLst>
                  <a:outerShdw blurRad="38100" dist="38100" dir="2700000" algn="tl">
                    <a:srgbClr val="000000">
                      <a:alpha val="43137"/>
                    </a:srgbClr>
                  </a:outerShdw>
                </a:effectLst>
              </a:rPr>
              <a:t>发现病灶的基于面积和直径测量的风险指数，并</a:t>
            </a:r>
            <a:r>
              <a:rPr lang="zh-CN" altLang="en-US" sz="1467" b="1" dirty="0">
                <a:solidFill>
                  <a:srgbClr val="C00000"/>
                </a:solidFill>
                <a:effectLst>
                  <a:outerShdw blurRad="38100" dist="38100" dir="2700000" algn="tl">
                    <a:srgbClr val="000000">
                      <a:alpha val="43137"/>
                    </a:srgbClr>
                  </a:outerShdw>
                </a:effectLst>
              </a:rPr>
              <a:t>生成</a:t>
            </a:r>
            <a:r>
              <a:rPr lang="en" sz="1467" b="1" dirty="0">
                <a:solidFill>
                  <a:srgbClr val="C00000"/>
                </a:solidFill>
                <a:effectLst>
                  <a:outerShdw blurRad="38100" dist="38100" dir="2700000" algn="tl">
                    <a:srgbClr val="000000">
                      <a:alpha val="43137"/>
                    </a:srgbClr>
                  </a:outerShdw>
                </a:effectLst>
              </a:rPr>
              <a:t>病人的潜在癌症</a:t>
            </a:r>
            <a:r>
              <a:rPr lang="zh-CN" altLang="en-US" sz="1467" b="1" dirty="0">
                <a:solidFill>
                  <a:srgbClr val="C00000"/>
                </a:solidFill>
                <a:effectLst>
                  <a:outerShdw blurRad="38100" dist="38100" dir="2700000" algn="tl">
                    <a:srgbClr val="000000">
                      <a:alpha val="43137"/>
                    </a:srgbClr>
                  </a:outerShdw>
                </a:effectLst>
              </a:rPr>
              <a:t>的定量</a:t>
            </a:r>
            <a:r>
              <a:rPr lang="en" sz="1467" b="1" dirty="0">
                <a:solidFill>
                  <a:srgbClr val="C00000"/>
                </a:solidFill>
                <a:effectLst>
                  <a:outerShdw blurRad="38100" dist="38100" dir="2700000" algn="tl">
                    <a:srgbClr val="000000">
                      <a:alpha val="43137"/>
                    </a:srgbClr>
                  </a:outerShdw>
                </a:effectLst>
              </a:rPr>
              <a:t>风险</a:t>
            </a:r>
            <a:r>
              <a:rPr lang="zh-CN" altLang="en-US" sz="1467" b="1" dirty="0">
                <a:solidFill>
                  <a:srgbClr val="C00000"/>
                </a:solidFill>
                <a:effectLst>
                  <a:outerShdw blurRad="38100" dist="38100" dir="2700000" algn="tl">
                    <a:srgbClr val="000000">
                      <a:alpha val="43137"/>
                    </a:srgbClr>
                  </a:outerShdw>
                </a:effectLst>
              </a:rPr>
              <a:t>指数和排序</a:t>
            </a:r>
            <a:r>
              <a:rPr lang="zh-CN" altLang="en-US" sz="1400" b="1" dirty="0">
                <a:solidFill>
                  <a:srgbClr val="C00000"/>
                </a:solidFill>
                <a:effectLst>
                  <a:outerShdw blurRad="38100" dist="38100" dir="2700000" algn="tl">
                    <a:srgbClr val="000000">
                      <a:alpha val="43137"/>
                    </a:srgbClr>
                  </a:outerShdw>
                </a:effectLst>
              </a:rPr>
              <a:t>（港府合作适用场景）</a:t>
            </a:r>
            <a:endParaRPr sz="1467" b="1" dirty="0">
              <a:solidFill>
                <a:srgbClr val="C00000"/>
              </a:solidFill>
              <a:effectLst>
                <a:outerShdw blurRad="38100" dist="38100" dir="2700000" algn="tl">
                  <a:srgbClr val="000000">
                    <a:alpha val="43137"/>
                  </a:srgbClr>
                </a:outerShdw>
              </a:effectLst>
            </a:endParaRPr>
          </a:p>
          <a:p>
            <a:pPr marL="609585" indent="-397923">
              <a:buSzPts val="1100"/>
              <a:buChar char="●"/>
            </a:pPr>
            <a:r>
              <a:rPr lang="en" sz="1467" dirty="0"/>
              <a:t>利用Auto-RECIST标注速度快的特性，减轻医生手工标注RECIST的负担，</a:t>
            </a:r>
            <a:r>
              <a:rPr lang="en" sz="1467" b="1" dirty="0"/>
              <a:t>提高读片效率</a:t>
            </a:r>
            <a:endParaRPr sz="1467" dirty="0"/>
          </a:p>
          <a:p>
            <a:pPr marL="609585" indent="-397923">
              <a:buSzPts val="1100"/>
              <a:buChar char="●"/>
            </a:pPr>
            <a:r>
              <a:rPr lang="en" sz="1467" dirty="0"/>
              <a:t>实现客观、精准的RECIST病灶测量，加强稳定性、一致性、</a:t>
            </a:r>
            <a:r>
              <a:rPr lang="en" sz="1467" b="1" dirty="0"/>
              <a:t>解决医生人工标注差异性高</a:t>
            </a:r>
            <a:r>
              <a:rPr lang="en" sz="1467" dirty="0"/>
              <a:t>的问题，从而为</a:t>
            </a:r>
            <a:r>
              <a:rPr lang="en" sz="1467" b="1" dirty="0"/>
              <a:t>实现智能精准医疗</a:t>
            </a:r>
            <a:r>
              <a:rPr lang="en" sz="1467" dirty="0"/>
              <a:t>提供帮助</a:t>
            </a:r>
            <a:endParaRPr sz="1467" dirty="0"/>
          </a:p>
        </p:txBody>
      </p:sp>
      <p:sp>
        <p:nvSpPr>
          <p:cNvPr id="266" name="Google Shape;266;p31"/>
          <p:cNvSpPr/>
          <p:nvPr/>
        </p:nvSpPr>
        <p:spPr>
          <a:xfrm>
            <a:off x="6585000" y="4037967"/>
            <a:ext cx="5414800" cy="1768400"/>
          </a:xfrm>
          <a:prstGeom prst="rect">
            <a:avLst/>
          </a:prstGeom>
          <a:noFill/>
          <a:ln>
            <a:noFill/>
          </a:ln>
        </p:spPr>
        <p:txBody>
          <a:bodyPr spcFirstLastPara="1" wrap="square" lIns="91433" tIns="45700" rIns="91433" bIns="45700" anchor="t" anchorCtr="0">
            <a:noAutofit/>
          </a:bodyPr>
          <a:lstStyle/>
          <a:p>
            <a:pPr marL="609585" indent="-397923">
              <a:buClr>
                <a:schemeClr val="dk1"/>
              </a:buClr>
              <a:buSzPts val="1100"/>
              <a:buChar char="●"/>
            </a:pPr>
            <a:r>
              <a:rPr lang="en" sz="1467" dirty="0">
                <a:solidFill>
                  <a:schemeClr val="dk1"/>
                </a:solidFill>
              </a:rPr>
              <a:t>通过大数据训练（3500多个病人的2.7万多个病灶）和实际临床数据测试（500个病人的~2000个病灶）。</a:t>
            </a:r>
            <a:endParaRPr sz="1467" dirty="0">
              <a:solidFill>
                <a:schemeClr val="dk1"/>
              </a:solidFill>
            </a:endParaRPr>
          </a:p>
          <a:p>
            <a:pPr marL="609585" indent="-397923">
              <a:buClr>
                <a:schemeClr val="dk1"/>
              </a:buClr>
              <a:buSzPts val="1100"/>
              <a:buChar char="●"/>
            </a:pPr>
            <a:r>
              <a:rPr lang="en" sz="1467" dirty="0">
                <a:solidFill>
                  <a:schemeClr val="dk1"/>
                </a:solidFill>
              </a:rPr>
              <a:t>该模型不仅精度优于手工标注（自动测量的误差为2.7mm，手工测量的误差为3.3mm），而且标注的效率大幅度提高（从点击到输出结果的整个过程小于1秒）。此外，保证了超高的标注稳定性和一致性（多次自动测量的方差的均值为0.75mm，多个手工标注的方差的均值为2.4mm）。</a:t>
            </a:r>
          </a:p>
          <a:p>
            <a:pPr marL="609585" indent="-397923">
              <a:buClr>
                <a:schemeClr val="dk1"/>
              </a:buClr>
              <a:buSzPts val="1100"/>
              <a:buChar char="●"/>
            </a:pPr>
            <a:r>
              <a:rPr lang="en-US" altLang="zh-CN" sz="1467" dirty="0">
                <a:solidFill>
                  <a:schemeClr val="dk1"/>
                </a:solidFill>
              </a:rPr>
              <a:t>NIH</a:t>
            </a:r>
            <a:r>
              <a:rPr lang="zh-CN" altLang="en-US" sz="1467" dirty="0">
                <a:solidFill>
                  <a:schemeClr val="dk1"/>
                </a:solidFill>
              </a:rPr>
              <a:t>，台湾长庚医院，北京和睦家医院多家部署。</a:t>
            </a:r>
            <a:endParaRPr sz="1467" dirty="0"/>
          </a:p>
        </p:txBody>
      </p:sp>
      <p:pic>
        <p:nvPicPr>
          <p:cNvPr id="267" name="Google Shape;267;p31"/>
          <p:cNvPicPr preferRelativeResize="0"/>
          <p:nvPr/>
        </p:nvPicPr>
        <p:blipFill>
          <a:blip r:embed="rId5">
            <a:alphaModFix/>
          </a:blip>
          <a:stretch>
            <a:fillRect/>
          </a:stretch>
        </p:blipFill>
        <p:spPr>
          <a:xfrm>
            <a:off x="954811" y="3041099"/>
            <a:ext cx="4987268" cy="2403500"/>
          </a:xfrm>
          <a:prstGeom prst="rect">
            <a:avLst/>
          </a:prstGeom>
          <a:noFill/>
          <a:ln>
            <a:noFill/>
          </a:ln>
        </p:spPr>
      </p:pic>
      <p:sp>
        <p:nvSpPr>
          <p:cNvPr id="268" name="Google Shape;268;p31"/>
          <p:cNvSpPr/>
          <p:nvPr/>
        </p:nvSpPr>
        <p:spPr>
          <a:xfrm>
            <a:off x="7999151" y="992133"/>
            <a:ext cx="2847600" cy="2847600"/>
          </a:xfrm>
          <a:prstGeom prst="rect">
            <a:avLst/>
          </a:prstGeom>
          <a:noFill/>
          <a:ln>
            <a:noFill/>
          </a:ln>
        </p:spPr>
      </p:sp>
      <p:sp>
        <p:nvSpPr>
          <p:cNvPr id="269" name="Google Shape;269;p31"/>
          <p:cNvSpPr/>
          <p:nvPr/>
        </p:nvSpPr>
        <p:spPr>
          <a:xfrm>
            <a:off x="424231" y="5353567"/>
            <a:ext cx="5863600" cy="452800"/>
          </a:xfrm>
          <a:prstGeom prst="rect">
            <a:avLst/>
          </a:prstGeom>
          <a:noFill/>
          <a:ln>
            <a:noFill/>
          </a:ln>
        </p:spPr>
        <p:txBody>
          <a:bodyPr spcFirstLastPara="1" wrap="square" lIns="91433" tIns="45700" rIns="91433" bIns="45700" anchor="t" anchorCtr="0">
            <a:noAutofit/>
          </a:bodyPr>
          <a:lstStyle/>
          <a:p>
            <a:pPr>
              <a:spcBef>
                <a:spcPts val="1600"/>
              </a:spcBef>
            </a:pPr>
            <a:r>
              <a:rPr lang="en" sz="1467" dirty="0">
                <a:solidFill>
                  <a:schemeClr val="dk1"/>
                </a:solidFill>
              </a:rPr>
              <a:t>手工标注和模型自动标注过程示意图。不同颜色的标注结果为不同医生手工标注结果或医生点击不同位置模型自动标注结果 (</a:t>
            </a:r>
            <a:r>
              <a:rPr lang="en" sz="1467" dirty="0">
                <a:solidFill>
                  <a:srgbClr val="C00000"/>
                </a:solidFill>
                <a:effectLst>
                  <a:outerShdw blurRad="38100" dist="38100" dir="2700000" algn="tl">
                    <a:srgbClr val="000000">
                      <a:alpha val="43137"/>
                    </a:srgbClr>
                  </a:outerShdw>
                </a:effectLst>
              </a:rPr>
              <a:t>北美放射学年会 RSNA 2020 Informatics Category Research Trainee Award</a:t>
            </a:r>
            <a:r>
              <a:rPr lang="en" sz="1467" dirty="0">
                <a:solidFill>
                  <a:schemeClr val="dk1"/>
                </a:solidFill>
              </a:rPr>
              <a:t>)。</a:t>
            </a:r>
            <a:endParaRPr sz="1467" dirty="0"/>
          </a:p>
        </p:txBody>
      </p:sp>
      <p:pic>
        <p:nvPicPr>
          <p:cNvPr id="2" name="PAII_RECIST2_Demo">
            <a:hlinkClick r:id="" action="ppaction://media"/>
            <a:extLst>
              <a:ext uri="{FF2B5EF4-FFF2-40B4-BE49-F238E27FC236}">
                <a16:creationId xmlns:a16="http://schemas.microsoft.com/office/drawing/2014/main" id="{1252137C-3768-4C11-9913-8909575BF56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810958" y="342916"/>
            <a:ext cx="3118167" cy="3118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2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52AC0569-1A16-48D6-915E-DA6E9AE6406B}"/>
              </a:ext>
            </a:extLst>
          </p:cNvPr>
          <p:cNvSpPr/>
          <p:nvPr/>
        </p:nvSpPr>
        <p:spPr>
          <a:xfrm>
            <a:off x="6387532" y="1721489"/>
            <a:ext cx="5543703" cy="4205928"/>
          </a:xfrm>
          <a:prstGeom prst="rect">
            <a:avLst/>
          </a:prstGeom>
          <a:solidFill>
            <a:schemeClr val="bg1">
              <a:lumMod val="95000"/>
            </a:schemeClr>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endParaRPr lang="en-US" altLang="zh-CN" sz="1600">
              <a:solidFill>
                <a:schemeClr val="tx1"/>
              </a:solidFill>
              <a:cs typeface="+mn-ea"/>
              <a:sym typeface="+mn-lt"/>
            </a:endParaRPr>
          </a:p>
        </p:txBody>
      </p:sp>
      <p:sp>
        <p:nvSpPr>
          <p:cNvPr id="41" name="矩形 40">
            <a:extLst>
              <a:ext uri="{FF2B5EF4-FFF2-40B4-BE49-F238E27FC236}">
                <a16:creationId xmlns:a16="http://schemas.microsoft.com/office/drawing/2014/main" id="{80FC874E-C4CD-40FD-A6D7-02F6601877AB}"/>
              </a:ext>
            </a:extLst>
          </p:cNvPr>
          <p:cNvSpPr/>
          <p:nvPr/>
        </p:nvSpPr>
        <p:spPr>
          <a:xfrm>
            <a:off x="260764" y="1640421"/>
            <a:ext cx="5820711" cy="4433115"/>
          </a:xfrm>
          <a:prstGeom prst="rect">
            <a:avLst/>
          </a:prstGeom>
          <a:solidFill>
            <a:schemeClr val="bg1">
              <a:lumMod val="95000"/>
            </a:schemeClr>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endParaRPr lang="en-US" altLang="zh-CN" sz="1600">
              <a:solidFill>
                <a:schemeClr val="tx1"/>
              </a:solidFill>
              <a:cs typeface="+mn-ea"/>
              <a:sym typeface="+mn-lt"/>
            </a:endParaRPr>
          </a:p>
        </p:txBody>
      </p:sp>
      <p:sp>
        <p:nvSpPr>
          <p:cNvPr id="2" name="标题 1">
            <a:extLst>
              <a:ext uri="{FF2B5EF4-FFF2-40B4-BE49-F238E27FC236}">
                <a16:creationId xmlns:a16="http://schemas.microsoft.com/office/drawing/2014/main" id="{1C56F12E-EBAE-4FEE-B66C-539D3755FC6B}"/>
              </a:ext>
            </a:extLst>
          </p:cNvPr>
          <p:cNvSpPr>
            <a:spLocks noGrp="1"/>
          </p:cNvSpPr>
          <p:nvPr>
            <p:ph type="title"/>
          </p:nvPr>
        </p:nvSpPr>
        <p:spPr/>
        <p:txBody>
          <a:bodyPr/>
          <a:lstStyle/>
          <a:p>
            <a:pPr lvl="0">
              <a:defRPr/>
            </a:pPr>
            <a:r>
              <a:rPr lang="zh-CN" altLang="en-US" sz="2400">
                <a:latin typeface="+mn-lt"/>
                <a:ea typeface="+mn-ea"/>
                <a:cs typeface="+mn-ea"/>
                <a:sym typeface="+mn-lt"/>
              </a:rPr>
              <a:t>附：部署方式及潜在所需政策支持</a:t>
            </a:r>
            <a:endParaRPr lang="en-US" altLang="zh-CN" sz="2400">
              <a:latin typeface="+mn-lt"/>
              <a:ea typeface="+mn-ea"/>
              <a:cs typeface="+mn-ea"/>
              <a:sym typeface="+mn-lt"/>
            </a:endParaRPr>
          </a:p>
        </p:txBody>
      </p:sp>
      <p:grpSp>
        <p:nvGrpSpPr>
          <p:cNvPr id="15" name="ïṩliḍè">
            <a:extLst>
              <a:ext uri="{FF2B5EF4-FFF2-40B4-BE49-F238E27FC236}">
                <a16:creationId xmlns:a16="http://schemas.microsoft.com/office/drawing/2014/main" id="{4F09E460-7C2C-4A10-85F3-E7D990B0F807}"/>
              </a:ext>
            </a:extLst>
          </p:cNvPr>
          <p:cNvGrpSpPr/>
          <p:nvPr/>
        </p:nvGrpSpPr>
        <p:grpSpPr>
          <a:xfrm>
            <a:off x="260765" y="2787227"/>
            <a:ext cx="432000" cy="432000"/>
            <a:chOff x="1248408" y="1748118"/>
            <a:chExt cx="1371600" cy="1371600"/>
          </a:xfrm>
        </p:grpSpPr>
        <p:sp>
          <p:nvSpPr>
            <p:cNvPr id="16" name="íšļíḍè">
              <a:extLst>
                <a:ext uri="{FF2B5EF4-FFF2-40B4-BE49-F238E27FC236}">
                  <a16:creationId xmlns:a16="http://schemas.microsoft.com/office/drawing/2014/main" id="{3B983405-E3DF-4DA4-A3E5-9209A0C1D087}"/>
                </a:ext>
              </a:extLst>
            </p:cNvPr>
            <p:cNvSpPr/>
            <p:nvPr/>
          </p:nvSpPr>
          <p:spPr>
            <a:xfrm>
              <a:off x="1248408" y="1748118"/>
              <a:ext cx="1371600" cy="1371600"/>
            </a:xfrm>
            <a:prstGeom prst="ellipse">
              <a:avLst/>
            </a:prstGeom>
            <a:solidFill>
              <a:srgbClr val="FE8637"/>
            </a:solidFill>
            <a:ln w="3175" cap="rnd"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cs typeface="+mn-ea"/>
                <a:sym typeface="+mn-lt"/>
              </a:endParaRPr>
            </a:p>
          </p:txBody>
        </p:sp>
        <p:sp>
          <p:nvSpPr>
            <p:cNvPr id="23" name="í$ľiḓe">
              <a:extLst>
                <a:ext uri="{FF2B5EF4-FFF2-40B4-BE49-F238E27FC236}">
                  <a16:creationId xmlns:a16="http://schemas.microsoft.com/office/drawing/2014/main" id="{547E32A5-3BE7-40E1-8365-58F437392E3C}"/>
                </a:ext>
              </a:extLst>
            </p:cNvPr>
            <p:cNvSpPr/>
            <p:nvPr/>
          </p:nvSpPr>
          <p:spPr>
            <a:xfrm>
              <a:off x="1653616" y="2167950"/>
              <a:ext cx="561184" cy="531935"/>
            </a:xfrm>
            <a:custGeom>
              <a:avLst/>
              <a:gdLst>
                <a:gd name="connsiteX0" fmla="*/ 302148 w 608979"/>
                <a:gd name="connsiteY0" fmla="*/ 325871 h 577240"/>
                <a:gd name="connsiteX1" fmla="*/ 322335 w 608979"/>
                <a:gd name="connsiteY1" fmla="*/ 346028 h 577240"/>
                <a:gd name="connsiteX2" fmla="*/ 322335 w 608979"/>
                <a:gd name="connsiteY2" fmla="*/ 485197 h 577240"/>
                <a:gd name="connsiteX3" fmla="*/ 358379 w 608979"/>
                <a:gd name="connsiteY3" fmla="*/ 485197 h 577240"/>
                <a:gd name="connsiteX4" fmla="*/ 374971 w 608979"/>
                <a:gd name="connsiteY4" fmla="*/ 496334 h 577240"/>
                <a:gd name="connsiteX5" fmla="*/ 371100 w 608979"/>
                <a:gd name="connsiteY5" fmla="*/ 515848 h 577240"/>
                <a:gd name="connsiteX6" fmla="*/ 314777 w 608979"/>
                <a:gd name="connsiteY6" fmla="*/ 571994 h 577240"/>
                <a:gd name="connsiteX7" fmla="*/ 289334 w 608979"/>
                <a:gd name="connsiteY7" fmla="*/ 571994 h 577240"/>
                <a:gd name="connsiteX8" fmla="*/ 233103 w 608979"/>
                <a:gd name="connsiteY8" fmla="*/ 515848 h 577240"/>
                <a:gd name="connsiteX9" fmla="*/ 229232 w 608979"/>
                <a:gd name="connsiteY9" fmla="*/ 496334 h 577240"/>
                <a:gd name="connsiteX10" fmla="*/ 245824 w 608979"/>
                <a:gd name="connsiteY10" fmla="*/ 485197 h 577240"/>
                <a:gd name="connsiteX11" fmla="*/ 281867 w 608979"/>
                <a:gd name="connsiteY11" fmla="*/ 485197 h 577240"/>
                <a:gd name="connsiteX12" fmla="*/ 281867 w 608979"/>
                <a:gd name="connsiteY12" fmla="*/ 346028 h 577240"/>
                <a:gd name="connsiteX13" fmla="*/ 302148 w 608979"/>
                <a:gd name="connsiteY13" fmla="*/ 325871 h 577240"/>
                <a:gd name="connsiteX14" fmla="*/ 463650 w 608979"/>
                <a:gd name="connsiteY14" fmla="*/ 325800 h 577240"/>
                <a:gd name="connsiteX15" fmla="*/ 483838 w 608979"/>
                <a:gd name="connsiteY15" fmla="*/ 345963 h 577240"/>
                <a:gd name="connsiteX16" fmla="*/ 483838 w 608979"/>
                <a:gd name="connsiteY16" fmla="*/ 485171 h 577240"/>
                <a:gd name="connsiteX17" fmla="*/ 519881 w 608979"/>
                <a:gd name="connsiteY17" fmla="*/ 485171 h 577240"/>
                <a:gd name="connsiteX18" fmla="*/ 536566 w 608979"/>
                <a:gd name="connsiteY18" fmla="*/ 496311 h 577240"/>
                <a:gd name="connsiteX19" fmla="*/ 532602 w 608979"/>
                <a:gd name="connsiteY19" fmla="*/ 515830 h 577240"/>
                <a:gd name="connsiteX20" fmla="*/ 476371 w 608979"/>
                <a:gd name="connsiteY20" fmla="*/ 571992 h 577240"/>
                <a:gd name="connsiteX21" fmla="*/ 450928 w 608979"/>
                <a:gd name="connsiteY21" fmla="*/ 571992 h 577240"/>
                <a:gd name="connsiteX22" fmla="*/ 394697 w 608979"/>
                <a:gd name="connsiteY22" fmla="*/ 515830 h 577240"/>
                <a:gd name="connsiteX23" fmla="*/ 390734 w 608979"/>
                <a:gd name="connsiteY23" fmla="*/ 496311 h 577240"/>
                <a:gd name="connsiteX24" fmla="*/ 407419 w 608979"/>
                <a:gd name="connsiteY24" fmla="*/ 485171 h 577240"/>
                <a:gd name="connsiteX25" fmla="*/ 443462 w 608979"/>
                <a:gd name="connsiteY25" fmla="*/ 485171 h 577240"/>
                <a:gd name="connsiteX26" fmla="*/ 443462 w 608979"/>
                <a:gd name="connsiteY26" fmla="*/ 345963 h 577240"/>
                <a:gd name="connsiteX27" fmla="*/ 463650 w 608979"/>
                <a:gd name="connsiteY27" fmla="*/ 325800 h 577240"/>
                <a:gd name="connsiteX28" fmla="*/ 140601 w 608979"/>
                <a:gd name="connsiteY28" fmla="*/ 325800 h 577240"/>
                <a:gd name="connsiteX29" fmla="*/ 160789 w 608979"/>
                <a:gd name="connsiteY29" fmla="*/ 345963 h 577240"/>
                <a:gd name="connsiteX30" fmla="*/ 160789 w 608979"/>
                <a:gd name="connsiteY30" fmla="*/ 485171 h 577240"/>
                <a:gd name="connsiteX31" fmla="*/ 196832 w 608979"/>
                <a:gd name="connsiteY31" fmla="*/ 485171 h 577240"/>
                <a:gd name="connsiteX32" fmla="*/ 213517 w 608979"/>
                <a:gd name="connsiteY32" fmla="*/ 496311 h 577240"/>
                <a:gd name="connsiteX33" fmla="*/ 209554 w 608979"/>
                <a:gd name="connsiteY33" fmla="*/ 515830 h 577240"/>
                <a:gd name="connsiteX34" fmla="*/ 153323 w 608979"/>
                <a:gd name="connsiteY34" fmla="*/ 571992 h 577240"/>
                <a:gd name="connsiteX35" fmla="*/ 127880 w 608979"/>
                <a:gd name="connsiteY35" fmla="*/ 571992 h 577240"/>
                <a:gd name="connsiteX36" fmla="*/ 71649 w 608979"/>
                <a:gd name="connsiteY36" fmla="*/ 515830 h 577240"/>
                <a:gd name="connsiteX37" fmla="*/ 67685 w 608979"/>
                <a:gd name="connsiteY37" fmla="*/ 496311 h 577240"/>
                <a:gd name="connsiteX38" fmla="*/ 84278 w 608979"/>
                <a:gd name="connsiteY38" fmla="*/ 485171 h 577240"/>
                <a:gd name="connsiteX39" fmla="*/ 120413 w 608979"/>
                <a:gd name="connsiteY39" fmla="*/ 485171 h 577240"/>
                <a:gd name="connsiteX40" fmla="*/ 120413 w 608979"/>
                <a:gd name="connsiteY40" fmla="*/ 345963 h 577240"/>
                <a:gd name="connsiteX41" fmla="*/ 140601 w 608979"/>
                <a:gd name="connsiteY41" fmla="*/ 325800 h 577240"/>
                <a:gd name="connsiteX42" fmla="*/ 284762 w 608979"/>
                <a:gd name="connsiteY42" fmla="*/ 0 h 577240"/>
                <a:gd name="connsiteX43" fmla="*/ 465723 w 608979"/>
                <a:gd name="connsiteY43" fmla="*/ 149763 h 577240"/>
                <a:gd name="connsiteX44" fmla="*/ 469041 w 608979"/>
                <a:gd name="connsiteY44" fmla="*/ 149579 h 577240"/>
                <a:gd name="connsiteX45" fmla="*/ 608979 w 608979"/>
                <a:gd name="connsiteY45" fmla="*/ 289308 h 577240"/>
                <a:gd name="connsiteX46" fmla="*/ 514212 w 608979"/>
                <a:gd name="connsiteY46" fmla="*/ 421398 h 577240"/>
                <a:gd name="connsiteX47" fmla="*/ 514212 w 608979"/>
                <a:gd name="connsiteY47" fmla="*/ 346010 h 577240"/>
                <a:gd name="connsiteX48" fmla="*/ 463694 w 608979"/>
                <a:gd name="connsiteY48" fmla="*/ 295568 h 577240"/>
                <a:gd name="connsiteX49" fmla="*/ 413177 w 608979"/>
                <a:gd name="connsiteY49" fmla="*/ 346010 h 577240"/>
                <a:gd name="connsiteX50" fmla="*/ 413177 w 608979"/>
                <a:gd name="connsiteY50" fmla="*/ 429038 h 577240"/>
                <a:gd name="connsiteX51" fmla="*/ 352703 w 608979"/>
                <a:gd name="connsiteY51" fmla="*/ 429038 h 577240"/>
                <a:gd name="connsiteX52" fmla="*/ 352703 w 608979"/>
                <a:gd name="connsiteY52" fmla="*/ 346010 h 577240"/>
                <a:gd name="connsiteX53" fmla="*/ 302185 w 608979"/>
                <a:gd name="connsiteY53" fmla="*/ 295568 h 577240"/>
                <a:gd name="connsiteX54" fmla="*/ 251667 w 608979"/>
                <a:gd name="connsiteY54" fmla="*/ 346010 h 577240"/>
                <a:gd name="connsiteX55" fmla="*/ 251667 w 608979"/>
                <a:gd name="connsiteY55" fmla="*/ 429038 h 577240"/>
                <a:gd name="connsiteX56" fmla="*/ 191101 w 608979"/>
                <a:gd name="connsiteY56" fmla="*/ 429038 h 577240"/>
                <a:gd name="connsiteX57" fmla="*/ 191101 w 608979"/>
                <a:gd name="connsiteY57" fmla="*/ 346010 h 577240"/>
                <a:gd name="connsiteX58" fmla="*/ 140583 w 608979"/>
                <a:gd name="connsiteY58" fmla="*/ 295568 h 577240"/>
                <a:gd name="connsiteX59" fmla="*/ 90065 w 608979"/>
                <a:gd name="connsiteY59" fmla="*/ 346010 h 577240"/>
                <a:gd name="connsiteX60" fmla="*/ 90065 w 608979"/>
                <a:gd name="connsiteY60" fmla="*/ 428578 h 577240"/>
                <a:gd name="connsiteX61" fmla="*/ 0 w 608979"/>
                <a:gd name="connsiteY61" fmla="*/ 328705 h 577240"/>
                <a:gd name="connsiteX62" fmla="*/ 100482 w 608979"/>
                <a:gd name="connsiteY62" fmla="*/ 228280 h 577240"/>
                <a:gd name="connsiteX63" fmla="*/ 106290 w 608979"/>
                <a:gd name="connsiteY63" fmla="*/ 228925 h 577240"/>
                <a:gd name="connsiteX64" fmla="*/ 100482 w 608979"/>
                <a:gd name="connsiteY64" fmla="*/ 184005 h 577240"/>
                <a:gd name="connsiteX65" fmla="*/ 284762 w 608979"/>
                <a:gd name="connsiteY65" fmla="*/ 0 h 5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8979" h="577240">
                  <a:moveTo>
                    <a:pt x="302148" y="325871"/>
                  </a:moveTo>
                  <a:cubicBezTo>
                    <a:pt x="313302" y="325871"/>
                    <a:pt x="322335" y="334891"/>
                    <a:pt x="322335" y="346028"/>
                  </a:cubicBezTo>
                  <a:lnTo>
                    <a:pt x="322335" y="485197"/>
                  </a:lnTo>
                  <a:lnTo>
                    <a:pt x="358379" y="485197"/>
                  </a:lnTo>
                  <a:cubicBezTo>
                    <a:pt x="365661" y="485197"/>
                    <a:pt x="372206" y="489615"/>
                    <a:pt x="374971" y="496334"/>
                  </a:cubicBezTo>
                  <a:cubicBezTo>
                    <a:pt x="377737" y="502962"/>
                    <a:pt x="376262" y="510693"/>
                    <a:pt x="371100" y="515848"/>
                  </a:cubicBezTo>
                  <a:lnTo>
                    <a:pt x="314777" y="571994"/>
                  </a:lnTo>
                  <a:cubicBezTo>
                    <a:pt x="307771" y="578989"/>
                    <a:pt x="296340" y="578989"/>
                    <a:pt x="289334" y="571994"/>
                  </a:cubicBezTo>
                  <a:lnTo>
                    <a:pt x="233103" y="515848"/>
                  </a:lnTo>
                  <a:cubicBezTo>
                    <a:pt x="227941" y="510693"/>
                    <a:pt x="226374" y="502962"/>
                    <a:pt x="229232" y="496334"/>
                  </a:cubicBezTo>
                  <a:cubicBezTo>
                    <a:pt x="231997" y="489523"/>
                    <a:pt x="238542" y="485197"/>
                    <a:pt x="245824" y="485197"/>
                  </a:cubicBezTo>
                  <a:lnTo>
                    <a:pt x="281867" y="485197"/>
                  </a:lnTo>
                  <a:lnTo>
                    <a:pt x="281867" y="346028"/>
                  </a:lnTo>
                  <a:cubicBezTo>
                    <a:pt x="281867" y="334891"/>
                    <a:pt x="290994" y="325871"/>
                    <a:pt x="302148" y="325871"/>
                  </a:cubicBezTo>
                  <a:close/>
                  <a:moveTo>
                    <a:pt x="463650" y="325800"/>
                  </a:moveTo>
                  <a:cubicBezTo>
                    <a:pt x="474804" y="325800"/>
                    <a:pt x="483838" y="334823"/>
                    <a:pt x="483838" y="345963"/>
                  </a:cubicBezTo>
                  <a:lnTo>
                    <a:pt x="483838" y="485171"/>
                  </a:lnTo>
                  <a:lnTo>
                    <a:pt x="519881" y="485171"/>
                  </a:lnTo>
                  <a:cubicBezTo>
                    <a:pt x="527255" y="485171"/>
                    <a:pt x="533800" y="489590"/>
                    <a:pt x="536566" y="496311"/>
                  </a:cubicBezTo>
                  <a:cubicBezTo>
                    <a:pt x="539331" y="502940"/>
                    <a:pt x="537764" y="510674"/>
                    <a:pt x="532602" y="515830"/>
                  </a:cubicBezTo>
                  <a:lnTo>
                    <a:pt x="476371" y="571992"/>
                  </a:lnTo>
                  <a:cubicBezTo>
                    <a:pt x="469365" y="578989"/>
                    <a:pt x="457934" y="578989"/>
                    <a:pt x="450928" y="571992"/>
                  </a:cubicBezTo>
                  <a:lnTo>
                    <a:pt x="394697" y="515830"/>
                  </a:lnTo>
                  <a:cubicBezTo>
                    <a:pt x="389443" y="510674"/>
                    <a:pt x="387968" y="502940"/>
                    <a:pt x="390734" y="496311"/>
                  </a:cubicBezTo>
                  <a:cubicBezTo>
                    <a:pt x="393591" y="489498"/>
                    <a:pt x="400136" y="485171"/>
                    <a:pt x="407419" y="485171"/>
                  </a:cubicBezTo>
                  <a:lnTo>
                    <a:pt x="443462" y="485171"/>
                  </a:lnTo>
                  <a:lnTo>
                    <a:pt x="443462" y="345963"/>
                  </a:lnTo>
                  <a:cubicBezTo>
                    <a:pt x="443462" y="334823"/>
                    <a:pt x="452496" y="325800"/>
                    <a:pt x="463650" y="325800"/>
                  </a:cubicBezTo>
                  <a:close/>
                  <a:moveTo>
                    <a:pt x="140601" y="325800"/>
                  </a:moveTo>
                  <a:cubicBezTo>
                    <a:pt x="151755" y="325800"/>
                    <a:pt x="160789" y="334823"/>
                    <a:pt x="160789" y="345963"/>
                  </a:cubicBezTo>
                  <a:lnTo>
                    <a:pt x="160789" y="485171"/>
                  </a:lnTo>
                  <a:lnTo>
                    <a:pt x="196832" y="485171"/>
                  </a:lnTo>
                  <a:cubicBezTo>
                    <a:pt x="204115" y="485171"/>
                    <a:pt x="210660" y="489590"/>
                    <a:pt x="213517" y="496311"/>
                  </a:cubicBezTo>
                  <a:cubicBezTo>
                    <a:pt x="216283" y="502940"/>
                    <a:pt x="214716" y="510674"/>
                    <a:pt x="209554" y="515830"/>
                  </a:cubicBezTo>
                  <a:lnTo>
                    <a:pt x="153323" y="571992"/>
                  </a:lnTo>
                  <a:cubicBezTo>
                    <a:pt x="146317" y="578989"/>
                    <a:pt x="134886" y="578989"/>
                    <a:pt x="127880" y="571992"/>
                  </a:cubicBezTo>
                  <a:lnTo>
                    <a:pt x="71649" y="515830"/>
                  </a:lnTo>
                  <a:cubicBezTo>
                    <a:pt x="66395" y="510674"/>
                    <a:pt x="64920" y="502940"/>
                    <a:pt x="67685" y="496311"/>
                  </a:cubicBezTo>
                  <a:cubicBezTo>
                    <a:pt x="70451" y="489498"/>
                    <a:pt x="76996" y="485171"/>
                    <a:pt x="84278" y="485171"/>
                  </a:cubicBezTo>
                  <a:lnTo>
                    <a:pt x="120413" y="485171"/>
                  </a:lnTo>
                  <a:lnTo>
                    <a:pt x="120413" y="345963"/>
                  </a:lnTo>
                  <a:cubicBezTo>
                    <a:pt x="120413" y="334823"/>
                    <a:pt x="129447" y="325800"/>
                    <a:pt x="140601" y="325800"/>
                  </a:cubicBezTo>
                  <a:close/>
                  <a:moveTo>
                    <a:pt x="284762" y="0"/>
                  </a:moveTo>
                  <a:cubicBezTo>
                    <a:pt x="374827" y="0"/>
                    <a:pt x="449590" y="64526"/>
                    <a:pt x="465723" y="149763"/>
                  </a:cubicBezTo>
                  <a:cubicBezTo>
                    <a:pt x="466829" y="149763"/>
                    <a:pt x="467935" y="149579"/>
                    <a:pt x="469041" y="149579"/>
                  </a:cubicBezTo>
                  <a:cubicBezTo>
                    <a:pt x="546293" y="149579"/>
                    <a:pt x="608979" y="212172"/>
                    <a:pt x="608979" y="289308"/>
                  </a:cubicBezTo>
                  <a:cubicBezTo>
                    <a:pt x="608979" y="350705"/>
                    <a:pt x="569247" y="402620"/>
                    <a:pt x="514212" y="421398"/>
                  </a:cubicBezTo>
                  <a:lnTo>
                    <a:pt x="514212" y="346010"/>
                  </a:lnTo>
                  <a:cubicBezTo>
                    <a:pt x="514212" y="318120"/>
                    <a:pt x="491627" y="295568"/>
                    <a:pt x="463694" y="295568"/>
                  </a:cubicBezTo>
                  <a:cubicBezTo>
                    <a:pt x="435854" y="295568"/>
                    <a:pt x="413177" y="318120"/>
                    <a:pt x="413177" y="346010"/>
                  </a:cubicBezTo>
                  <a:lnTo>
                    <a:pt x="413177" y="429038"/>
                  </a:lnTo>
                  <a:lnTo>
                    <a:pt x="352703" y="429038"/>
                  </a:lnTo>
                  <a:lnTo>
                    <a:pt x="352703" y="346010"/>
                  </a:lnTo>
                  <a:cubicBezTo>
                    <a:pt x="352703" y="318120"/>
                    <a:pt x="330025" y="295568"/>
                    <a:pt x="302185" y="295568"/>
                  </a:cubicBezTo>
                  <a:cubicBezTo>
                    <a:pt x="274252" y="295568"/>
                    <a:pt x="251667" y="318120"/>
                    <a:pt x="251667" y="346010"/>
                  </a:cubicBezTo>
                  <a:lnTo>
                    <a:pt x="251667" y="429038"/>
                  </a:lnTo>
                  <a:lnTo>
                    <a:pt x="191101" y="429038"/>
                  </a:lnTo>
                  <a:lnTo>
                    <a:pt x="191101" y="346010"/>
                  </a:lnTo>
                  <a:cubicBezTo>
                    <a:pt x="191101" y="318120"/>
                    <a:pt x="168515" y="295568"/>
                    <a:pt x="140583" y="295568"/>
                  </a:cubicBezTo>
                  <a:cubicBezTo>
                    <a:pt x="112743" y="295568"/>
                    <a:pt x="90065" y="318120"/>
                    <a:pt x="90065" y="346010"/>
                  </a:cubicBezTo>
                  <a:lnTo>
                    <a:pt x="90065" y="428578"/>
                  </a:lnTo>
                  <a:cubicBezTo>
                    <a:pt x="38994" y="423883"/>
                    <a:pt x="0" y="380989"/>
                    <a:pt x="0" y="328705"/>
                  </a:cubicBezTo>
                  <a:cubicBezTo>
                    <a:pt x="0" y="273200"/>
                    <a:pt x="44987" y="228280"/>
                    <a:pt x="100482" y="228280"/>
                  </a:cubicBezTo>
                  <a:cubicBezTo>
                    <a:pt x="102418" y="228280"/>
                    <a:pt x="104354" y="228740"/>
                    <a:pt x="106290" y="228925"/>
                  </a:cubicBezTo>
                  <a:cubicBezTo>
                    <a:pt x="102603" y="214473"/>
                    <a:pt x="100482" y="199561"/>
                    <a:pt x="100482" y="184005"/>
                  </a:cubicBezTo>
                  <a:cubicBezTo>
                    <a:pt x="100482" y="82383"/>
                    <a:pt x="182989" y="0"/>
                    <a:pt x="284762" y="0"/>
                  </a:cubicBezTo>
                  <a:close/>
                </a:path>
              </a:pathLst>
            </a:custGeom>
            <a:solidFill>
              <a:sysClr val="window" lastClr="FFFFFF"/>
            </a:solidFill>
            <a:ln w="3175" cap="rnd"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cs typeface="+mn-ea"/>
                <a:sym typeface="+mn-lt"/>
              </a:endParaRPr>
            </a:p>
          </p:txBody>
        </p:sp>
      </p:grpSp>
      <p:sp>
        <p:nvSpPr>
          <p:cNvPr id="25" name="矩形 24">
            <a:extLst>
              <a:ext uri="{FF2B5EF4-FFF2-40B4-BE49-F238E27FC236}">
                <a16:creationId xmlns:a16="http://schemas.microsoft.com/office/drawing/2014/main" id="{7B09A05B-003E-4A86-B10D-9B46708A1D90}"/>
              </a:ext>
            </a:extLst>
          </p:cNvPr>
          <p:cNvSpPr/>
          <p:nvPr/>
        </p:nvSpPr>
        <p:spPr>
          <a:xfrm>
            <a:off x="767567" y="1692437"/>
            <a:ext cx="5077119"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CN" altLang="en-US" b="1">
                <a:solidFill>
                  <a:schemeClr val="accent1">
                    <a:lumMod val="75000"/>
                  </a:schemeClr>
                </a:solidFill>
                <a:cs typeface="+mn-ea"/>
                <a:sym typeface="+mn-lt"/>
              </a:rPr>
              <a:t>方式</a:t>
            </a:r>
            <a:r>
              <a:rPr lang="en-US" altLang="zh-CN" b="1">
                <a:solidFill>
                  <a:schemeClr val="accent1">
                    <a:lumMod val="75000"/>
                  </a:schemeClr>
                </a:solidFill>
                <a:cs typeface="+mn-ea"/>
                <a:sym typeface="+mn-lt"/>
              </a:rPr>
              <a:t>1</a:t>
            </a:r>
            <a:r>
              <a:rPr lang="zh-CN" altLang="en-US" b="1">
                <a:solidFill>
                  <a:schemeClr val="accent1">
                    <a:lumMod val="75000"/>
                  </a:schemeClr>
                </a:solidFill>
                <a:cs typeface="+mn-ea"/>
                <a:sym typeface="+mn-lt"/>
              </a:rPr>
              <a:t>：通过云平台对接</a:t>
            </a:r>
          </a:p>
        </p:txBody>
      </p:sp>
      <p:grpSp>
        <p:nvGrpSpPr>
          <p:cNvPr id="27" name="íṣļïḓé">
            <a:extLst>
              <a:ext uri="{FF2B5EF4-FFF2-40B4-BE49-F238E27FC236}">
                <a16:creationId xmlns:a16="http://schemas.microsoft.com/office/drawing/2014/main" id="{DA30DA65-06CF-43E6-803A-78CC1D209580}"/>
              </a:ext>
            </a:extLst>
          </p:cNvPr>
          <p:cNvGrpSpPr/>
          <p:nvPr/>
        </p:nvGrpSpPr>
        <p:grpSpPr>
          <a:xfrm>
            <a:off x="260765" y="4867898"/>
            <a:ext cx="432000" cy="432000"/>
            <a:chOff x="1248408" y="1748118"/>
            <a:chExt cx="1371600" cy="1371600"/>
          </a:xfrm>
        </p:grpSpPr>
        <p:sp>
          <p:nvSpPr>
            <p:cNvPr id="29" name="ïSḻïḍê">
              <a:extLst>
                <a:ext uri="{FF2B5EF4-FFF2-40B4-BE49-F238E27FC236}">
                  <a16:creationId xmlns:a16="http://schemas.microsoft.com/office/drawing/2014/main" id="{18A74434-1664-45F4-BCDD-2752ED9C0E14}"/>
                </a:ext>
              </a:extLst>
            </p:cNvPr>
            <p:cNvSpPr/>
            <p:nvPr/>
          </p:nvSpPr>
          <p:spPr>
            <a:xfrm>
              <a:off x="1248408" y="1748118"/>
              <a:ext cx="1371600" cy="1371600"/>
            </a:xfrm>
            <a:prstGeom prst="ellipse">
              <a:avLst/>
            </a:prstGeom>
            <a:solidFill>
              <a:srgbClr val="B32C16"/>
            </a:solidFill>
            <a:ln w="3175" cap="rnd"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cs typeface="+mn-ea"/>
                <a:sym typeface="+mn-lt"/>
              </a:endParaRPr>
            </a:p>
          </p:txBody>
        </p:sp>
        <p:sp>
          <p:nvSpPr>
            <p:cNvPr id="30" name="işļïdé">
              <a:extLst>
                <a:ext uri="{FF2B5EF4-FFF2-40B4-BE49-F238E27FC236}">
                  <a16:creationId xmlns:a16="http://schemas.microsoft.com/office/drawing/2014/main" id="{57821DDF-8296-4DCD-9FB8-4CA1B2AFB53E}"/>
                </a:ext>
              </a:extLst>
            </p:cNvPr>
            <p:cNvSpPr/>
            <p:nvPr/>
          </p:nvSpPr>
          <p:spPr>
            <a:xfrm>
              <a:off x="1653616" y="2190538"/>
              <a:ext cx="561184" cy="486758"/>
            </a:xfrm>
            <a:custGeom>
              <a:avLst/>
              <a:gdLst>
                <a:gd name="connsiteX0" fmla="*/ 303820 w 607639"/>
                <a:gd name="connsiteY0" fmla="*/ 112552 h 527053"/>
                <a:gd name="connsiteX1" fmla="*/ 347324 w 607639"/>
                <a:gd name="connsiteY1" fmla="*/ 155985 h 527053"/>
                <a:gd name="connsiteX2" fmla="*/ 303820 w 607639"/>
                <a:gd name="connsiteY2" fmla="*/ 199418 h 527053"/>
                <a:gd name="connsiteX3" fmla="*/ 260316 w 607639"/>
                <a:gd name="connsiteY3" fmla="*/ 155985 h 527053"/>
                <a:gd name="connsiteX4" fmla="*/ 303820 w 607639"/>
                <a:gd name="connsiteY4" fmla="*/ 112552 h 527053"/>
                <a:gd name="connsiteX5" fmla="*/ 303775 w 607639"/>
                <a:gd name="connsiteY5" fmla="*/ 72970 h 527053"/>
                <a:gd name="connsiteX6" fmla="*/ 220644 w 607639"/>
                <a:gd name="connsiteY6" fmla="*/ 155983 h 527053"/>
                <a:gd name="connsiteX7" fmla="*/ 303775 w 607639"/>
                <a:gd name="connsiteY7" fmla="*/ 238996 h 527053"/>
                <a:gd name="connsiteX8" fmla="*/ 386906 w 607639"/>
                <a:gd name="connsiteY8" fmla="*/ 155983 h 527053"/>
                <a:gd name="connsiteX9" fmla="*/ 303775 w 607639"/>
                <a:gd name="connsiteY9" fmla="*/ 72970 h 527053"/>
                <a:gd name="connsiteX10" fmla="*/ 303775 w 607639"/>
                <a:gd name="connsiteY10" fmla="*/ 0 h 527053"/>
                <a:gd name="connsiteX11" fmla="*/ 459979 w 607639"/>
                <a:gd name="connsiteY11" fmla="*/ 155983 h 527053"/>
                <a:gd name="connsiteX12" fmla="*/ 426246 w 607639"/>
                <a:gd name="connsiteY12" fmla="*/ 252594 h 527053"/>
                <a:gd name="connsiteX13" fmla="*/ 500922 w 607639"/>
                <a:gd name="connsiteY13" fmla="*/ 294812 h 527053"/>
                <a:gd name="connsiteX14" fmla="*/ 517388 w 607639"/>
                <a:gd name="connsiteY14" fmla="*/ 292057 h 527053"/>
                <a:gd name="connsiteX15" fmla="*/ 567943 w 607639"/>
                <a:gd name="connsiteY15" fmla="*/ 342451 h 527053"/>
                <a:gd name="connsiteX16" fmla="*/ 537236 w 607639"/>
                <a:gd name="connsiteY16" fmla="*/ 388935 h 527053"/>
                <a:gd name="connsiteX17" fmla="*/ 537236 w 607639"/>
                <a:gd name="connsiteY17" fmla="*/ 419420 h 527053"/>
                <a:gd name="connsiteX18" fmla="*/ 607639 w 607639"/>
                <a:gd name="connsiteY18" fmla="*/ 507322 h 527053"/>
                <a:gd name="connsiteX19" fmla="*/ 607639 w 607639"/>
                <a:gd name="connsiteY19" fmla="*/ 527053 h 527053"/>
                <a:gd name="connsiteX20" fmla="*/ 427136 w 607639"/>
                <a:gd name="connsiteY20" fmla="*/ 527053 h 527053"/>
                <a:gd name="connsiteX21" fmla="*/ 427136 w 607639"/>
                <a:gd name="connsiteY21" fmla="*/ 507322 h 527053"/>
                <a:gd name="connsiteX22" fmla="*/ 497540 w 607639"/>
                <a:gd name="connsiteY22" fmla="*/ 419420 h 527053"/>
                <a:gd name="connsiteX23" fmla="*/ 497540 w 607639"/>
                <a:gd name="connsiteY23" fmla="*/ 388935 h 527053"/>
                <a:gd name="connsiteX24" fmla="*/ 466833 w 607639"/>
                <a:gd name="connsiteY24" fmla="*/ 342451 h 527053"/>
                <a:gd name="connsiteX25" fmla="*/ 470660 w 607639"/>
                <a:gd name="connsiteY25" fmla="*/ 323253 h 527053"/>
                <a:gd name="connsiteX26" fmla="*/ 396608 w 607639"/>
                <a:gd name="connsiteY26" fmla="*/ 281302 h 527053"/>
                <a:gd name="connsiteX27" fmla="*/ 323623 w 607639"/>
                <a:gd name="connsiteY27" fmla="*/ 310632 h 527053"/>
                <a:gd name="connsiteX28" fmla="*/ 323623 w 607639"/>
                <a:gd name="connsiteY28" fmla="*/ 419420 h 527053"/>
                <a:gd name="connsiteX29" fmla="*/ 394026 w 607639"/>
                <a:gd name="connsiteY29" fmla="*/ 507322 h 527053"/>
                <a:gd name="connsiteX30" fmla="*/ 394026 w 607639"/>
                <a:gd name="connsiteY30" fmla="*/ 527053 h 527053"/>
                <a:gd name="connsiteX31" fmla="*/ 213613 w 607639"/>
                <a:gd name="connsiteY31" fmla="*/ 527053 h 527053"/>
                <a:gd name="connsiteX32" fmla="*/ 213613 w 607639"/>
                <a:gd name="connsiteY32" fmla="*/ 507322 h 527053"/>
                <a:gd name="connsiteX33" fmla="*/ 284016 w 607639"/>
                <a:gd name="connsiteY33" fmla="*/ 419420 h 527053"/>
                <a:gd name="connsiteX34" fmla="*/ 284016 w 607639"/>
                <a:gd name="connsiteY34" fmla="*/ 310632 h 527053"/>
                <a:gd name="connsiteX35" fmla="*/ 211032 w 607639"/>
                <a:gd name="connsiteY35" fmla="*/ 281302 h 527053"/>
                <a:gd name="connsiteX36" fmla="*/ 136890 w 607639"/>
                <a:gd name="connsiteY36" fmla="*/ 323253 h 527053"/>
                <a:gd name="connsiteX37" fmla="*/ 140717 w 607639"/>
                <a:gd name="connsiteY37" fmla="*/ 342451 h 527053"/>
                <a:gd name="connsiteX38" fmla="*/ 110011 w 607639"/>
                <a:gd name="connsiteY38" fmla="*/ 388935 h 527053"/>
                <a:gd name="connsiteX39" fmla="*/ 110011 w 607639"/>
                <a:gd name="connsiteY39" fmla="*/ 419420 h 527053"/>
                <a:gd name="connsiteX40" fmla="*/ 180414 w 607639"/>
                <a:gd name="connsiteY40" fmla="*/ 507322 h 527053"/>
                <a:gd name="connsiteX41" fmla="*/ 180414 w 607639"/>
                <a:gd name="connsiteY41" fmla="*/ 527053 h 527053"/>
                <a:gd name="connsiteX42" fmla="*/ 0 w 607639"/>
                <a:gd name="connsiteY42" fmla="*/ 527053 h 527053"/>
                <a:gd name="connsiteX43" fmla="*/ 0 w 607639"/>
                <a:gd name="connsiteY43" fmla="*/ 507322 h 527053"/>
                <a:gd name="connsiteX44" fmla="*/ 70403 w 607639"/>
                <a:gd name="connsiteY44" fmla="*/ 419420 h 527053"/>
                <a:gd name="connsiteX45" fmla="*/ 70403 w 607639"/>
                <a:gd name="connsiteY45" fmla="*/ 388935 h 527053"/>
                <a:gd name="connsiteX46" fmla="*/ 39696 w 607639"/>
                <a:gd name="connsiteY46" fmla="*/ 342451 h 527053"/>
                <a:gd name="connsiteX47" fmla="*/ 90251 w 607639"/>
                <a:gd name="connsiteY47" fmla="*/ 292057 h 527053"/>
                <a:gd name="connsiteX48" fmla="*/ 106717 w 607639"/>
                <a:gd name="connsiteY48" fmla="*/ 294812 h 527053"/>
                <a:gd name="connsiteX49" fmla="*/ 181304 w 607639"/>
                <a:gd name="connsiteY49" fmla="*/ 252594 h 527053"/>
                <a:gd name="connsiteX50" fmla="*/ 147660 w 607639"/>
                <a:gd name="connsiteY50" fmla="*/ 155983 h 527053"/>
                <a:gd name="connsiteX51" fmla="*/ 303775 w 607639"/>
                <a:gd name="connsiteY51" fmla="*/ 0 h 52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7639" h="527053">
                  <a:moveTo>
                    <a:pt x="303820" y="112552"/>
                  </a:moveTo>
                  <a:cubicBezTo>
                    <a:pt x="327847" y="112552"/>
                    <a:pt x="347324" y="131998"/>
                    <a:pt x="347324" y="155985"/>
                  </a:cubicBezTo>
                  <a:cubicBezTo>
                    <a:pt x="347324" y="179972"/>
                    <a:pt x="327847" y="199418"/>
                    <a:pt x="303820" y="199418"/>
                  </a:cubicBezTo>
                  <a:cubicBezTo>
                    <a:pt x="279793" y="199418"/>
                    <a:pt x="260316" y="179972"/>
                    <a:pt x="260316" y="155985"/>
                  </a:cubicBezTo>
                  <a:cubicBezTo>
                    <a:pt x="260316" y="131998"/>
                    <a:pt x="279793" y="112552"/>
                    <a:pt x="303820" y="112552"/>
                  </a:cubicBezTo>
                  <a:close/>
                  <a:moveTo>
                    <a:pt x="303775" y="72970"/>
                  </a:moveTo>
                  <a:cubicBezTo>
                    <a:pt x="257937" y="72970"/>
                    <a:pt x="220644" y="110210"/>
                    <a:pt x="220644" y="155983"/>
                  </a:cubicBezTo>
                  <a:cubicBezTo>
                    <a:pt x="220644" y="201756"/>
                    <a:pt x="257937" y="238996"/>
                    <a:pt x="303775" y="238996"/>
                  </a:cubicBezTo>
                  <a:cubicBezTo>
                    <a:pt x="349613" y="238996"/>
                    <a:pt x="386906" y="201756"/>
                    <a:pt x="386906" y="155983"/>
                  </a:cubicBezTo>
                  <a:cubicBezTo>
                    <a:pt x="386906" y="110210"/>
                    <a:pt x="349613" y="72970"/>
                    <a:pt x="303775" y="72970"/>
                  </a:cubicBezTo>
                  <a:close/>
                  <a:moveTo>
                    <a:pt x="303775" y="0"/>
                  </a:moveTo>
                  <a:cubicBezTo>
                    <a:pt x="389932" y="0"/>
                    <a:pt x="459979" y="69948"/>
                    <a:pt x="459979" y="155983"/>
                  </a:cubicBezTo>
                  <a:cubicBezTo>
                    <a:pt x="459979" y="192423"/>
                    <a:pt x="447341" y="226020"/>
                    <a:pt x="426246" y="252594"/>
                  </a:cubicBezTo>
                  <a:lnTo>
                    <a:pt x="500922" y="294812"/>
                  </a:lnTo>
                  <a:cubicBezTo>
                    <a:pt x="506084" y="293034"/>
                    <a:pt x="511602" y="292057"/>
                    <a:pt x="517388" y="292057"/>
                  </a:cubicBezTo>
                  <a:cubicBezTo>
                    <a:pt x="545246" y="292057"/>
                    <a:pt x="567943" y="314632"/>
                    <a:pt x="567943" y="342451"/>
                  </a:cubicBezTo>
                  <a:cubicBezTo>
                    <a:pt x="567943" y="363249"/>
                    <a:pt x="555215" y="381202"/>
                    <a:pt x="537236" y="388935"/>
                  </a:cubicBezTo>
                  <a:lnTo>
                    <a:pt x="537236" y="419420"/>
                  </a:lnTo>
                  <a:cubicBezTo>
                    <a:pt x="577466" y="428486"/>
                    <a:pt x="607639" y="464393"/>
                    <a:pt x="607639" y="507322"/>
                  </a:cubicBezTo>
                  <a:lnTo>
                    <a:pt x="607639" y="527053"/>
                  </a:lnTo>
                  <a:lnTo>
                    <a:pt x="427136" y="527053"/>
                  </a:lnTo>
                  <a:lnTo>
                    <a:pt x="427136" y="507322"/>
                  </a:lnTo>
                  <a:cubicBezTo>
                    <a:pt x="427136" y="464393"/>
                    <a:pt x="457309" y="428486"/>
                    <a:pt x="497540" y="419420"/>
                  </a:cubicBezTo>
                  <a:lnTo>
                    <a:pt x="497540" y="388935"/>
                  </a:lnTo>
                  <a:cubicBezTo>
                    <a:pt x="479560" y="381202"/>
                    <a:pt x="466833" y="363249"/>
                    <a:pt x="466833" y="342451"/>
                  </a:cubicBezTo>
                  <a:cubicBezTo>
                    <a:pt x="466833" y="335696"/>
                    <a:pt x="468257" y="329208"/>
                    <a:pt x="470660" y="323253"/>
                  </a:cubicBezTo>
                  <a:lnTo>
                    <a:pt x="396608" y="281302"/>
                  </a:lnTo>
                  <a:cubicBezTo>
                    <a:pt x="375691" y="296767"/>
                    <a:pt x="350681" y="307166"/>
                    <a:pt x="323623" y="310632"/>
                  </a:cubicBezTo>
                  <a:lnTo>
                    <a:pt x="323623" y="419420"/>
                  </a:lnTo>
                  <a:cubicBezTo>
                    <a:pt x="363854" y="428486"/>
                    <a:pt x="394026" y="464393"/>
                    <a:pt x="394026" y="507322"/>
                  </a:cubicBezTo>
                  <a:lnTo>
                    <a:pt x="394026" y="527053"/>
                  </a:lnTo>
                  <a:lnTo>
                    <a:pt x="213613" y="527053"/>
                  </a:lnTo>
                  <a:lnTo>
                    <a:pt x="213613" y="507322"/>
                  </a:lnTo>
                  <a:cubicBezTo>
                    <a:pt x="213613" y="464393"/>
                    <a:pt x="243786" y="428486"/>
                    <a:pt x="284016" y="419420"/>
                  </a:cubicBezTo>
                  <a:lnTo>
                    <a:pt x="284016" y="310632"/>
                  </a:lnTo>
                  <a:cubicBezTo>
                    <a:pt x="256869" y="307166"/>
                    <a:pt x="231948" y="296767"/>
                    <a:pt x="211032" y="281302"/>
                  </a:cubicBezTo>
                  <a:lnTo>
                    <a:pt x="136890" y="323253"/>
                  </a:lnTo>
                  <a:cubicBezTo>
                    <a:pt x="139382" y="329208"/>
                    <a:pt x="140717" y="335696"/>
                    <a:pt x="140717" y="342451"/>
                  </a:cubicBezTo>
                  <a:cubicBezTo>
                    <a:pt x="140717" y="363249"/>
                    <a:pt x="128079" y="381202"/>
                    <a:pt x="110011" y="388935"/>
                  </a:cubicBezTo>
                  <a:lnTo>
                    <a:pt x="110011" y="419420"/>
                  </a:lnTo>
                  <a:cubicBezTo>
                    <a:pt x="150241" y="428486"/>
                    <a:pt x="180414" y="464393"/>
                    <a:pt x="180414" y="507322"/>
                  </a:cubicBezTo>
                  <a:lnTo>
                    <a:pt x="180414" y="527053"/>
                  </a:lnTo>
                  <a:lnTo>
                    <a:pt x="0" y="527053"/>
                  </a:lnTo>
                  <a:lnTo>
                    <a:pt x="0" y="507322"/>
                  </a:lnTo>
                  <a:cubicBezTo>
                    <a:pt x="0" y="464393"/>
                    <a:pt x="30173" y="428486"/>
                    <a:pt x="70403" y="419420"/>
                  </a:cubicBezTo>
                  <a:lnTo>
                    <a:pt x="70403" y="388935"/>
                  </a:lnTo>
                  <a:cubicBezTo>
                    <a:pt x="52335" y="381202"/>
                    <a:pt x="39696" y="363249"/>
                    <a:pt x="39696" y="342451"/>
                  </a:cubicBezTo>
                  <a:cubicBezTo>
                    <a:pt x="39696" y="314632"/>
                    <a:pt x="62393" y="292057"/>
                    <a:pt x="90251" y="292057"/>
                  </a:cubicBezTo>
                  <a:cubicBezTo>
                    <a:pt x="96037" y="292057"/>
                    <a:pt x="101555" y="293034"/>
                    <a:pt x="106717" y="294812"/>
                  </a:cubicBezTo>
                  <a:lnTo>
                    <a:pt x="181304" y="252594"/>
                  </a:lnTo>
                  <a:cubicBezTo>
                    <a:pt x="160299" y="226020"/>
                    <a:pt x="147660" y="192423"/>
                    <a:pt x="147660" y="155983"/>
                  </a:cubicBezTo>
                  <a:cubicBezTo>
                    <a:pt x="147660" y="69948"/>
                    <a:pt x="217707" y="0"/>
                    <a:pt x="303775" y="0"/>
                  </a:cubicBezTo>
                  <a:close/>
                </a:path>
              </a:pathLst>
            </a:custGeom>
            <a:solidFill>
              <a:sysClr val="window" lastClr="FFFFFF"/>
            </a:solidFill>
            <a:ln w="3175" cap="rnd"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cs typeface="+mn-ea"/>
                <a:sym typeface="+mn-lt"/>
              </a:endParaRPr>
            </a:p>
          </p:txBody>
        </p:sp>
      </p:grpSp>
      <p:sp>
        <p:nvSpPr>
          <p:cNvPr id="31" name="矩形 30">
            <a:extLst>
              <a:ext uri="{FF2B5EF4-FFF2-40B4-BE49-F238E27FC236}">
                <a16:creationId xmlns:a16="http://schemas.microsoft.com/office/drawing/2014/main" id="{F97CF03E-B2A1-41A8-9083-99DBB0B19C5C}"/>
              </a:ext>
            </a:extLst>
          </p:cNvPr>
          <p:cNvSpPr/>
          <p:nvPr/>
        </p:nvSpPr>
        <p:spPr>
          <a:xfrm>
            <a:off x="804410" y="4353042"/>
            <a:ext cx="5148000" cy="1584000"/>
          </a:xfrm>
          <a:prstGeom prst="rect">
            <a:avLst/>
          </a:prstGeom>
          <a:solidFill>
            <a:schemeClr val="bg1">
              <a:lumMod val="95000"/>
            </a:schemeClr>
          </a:solidFill>
          <a:ln>
            <a:solidFill>
              <a:schemeClr val="tx2">
                <a:lumMod val="40000"/>
                <a:lumOff val="60000"/>
              </a:schemeClr>
            </a:solidFill>
          </a:ln>
        </p:spPr>
        <p:txBody>
          <a:bodyPr wrap="square" anchor="ctr" anchorCtr="0">
            <a:noAutofit/>
          </a:bodyPr>
          <a:lstStyle/>
          <a:p>
            <a:pPr marL="285750" indent="-285750">
              <a:buFont typeface="Arial" panose="020B0604020202020204" pitchFamily="34" charset="0"/>
              <a:buChar char="•"/>
            </a:pPr>
            <a:r>
              <a:rPr lang="zh-CN" altLang="en-US" sz="1600">
                <a:cs typeface="+mn-ea"/>
                <a:sym typeface="+mn-lt"/>
              </a:rPr>
              <a:t>通过AIBox调用AI模型，可以做到数据不出医院，最大满足数据隐私安全</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需购置</a:t>
            </a:r>
            <a:r>
              <a:rPr lang="en-US" altLang="zh-CN" sz="1600">
                <a:cs typeface="+mn-ea"/>
                <a:sym typeface="+mn-lt"/>
              </a:rPr>
              <a:t>AIBOX</a:t>
            </a:r>
            <a:r>
              <a:rPr lang="zh-CN" altLang="en-US" sz="1600">
                <a:cs typeface="+mn-ea"/>
                <a:sym typeface="+mn-lt"/>
              </a:rPr>
              <a:t>，以运行</a:t>
            </a:r>
            <a:r>
              <a:rPr lang="en-US" altLang="zh-CN" sz="1600">
                <a:cs typeface="+mn-ea"/>
                <a:sym typeface="+mn-lt"/>
              </a:rPr>
              <a:t>AI</a:t>
            </a:r>
            <a:r>
              <a:rPr lang="zh-CN" altLang="en-US" sz="1600">
                <a:cs typeface="+mn-ea"/>
                <a:sym typeface="+mn-lt"/>
              </a:rPr>
              <a:t>模型</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对网络性能要求不高，数据传输稳定，报告出具速度快</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但是，相比较而言，不利于软件升级维护</a:t>
            </a:r>
          </a:p>
        </p:txBody>
      </p:sp>
      <p:sp>
        <p:nvSpPr>
          <p:cNvPr id="32" name="矩形 31">
            <a:extLst>
              <a:ext uri="{FF2B5EF4-FFF2-40B4-BE49-F238E27FC236}">
                <a16:creationId xmlns:a16="http://schemas.microsoft.com/office/drawing/2014/main" id="{E5975DAF-E22C-48AC-B6EE-DD2BBABAFCC0}"/>
              </a:ext>
            </a:extLst>
          </p:cNvPr>
          <p:cNvSpPr/>
          <p:nvPr/>
        </p:nvSpPr>
        <p:spPr>
          <a:xfrm>
            <a:off x="727351" y="3924056"/>
            <a:ext cx="5003403"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CN" altLang="en-US" b="1">
                <a:solidFill>
                  <a:schemeClr val="accent1">
                    <a:lumMod val="75000"/>
                  </a:schemeClr>
                </a:solidFill>
                <a:cs typeface="+mn-ea"/>
                <a:sym typeface="+mn-lt"/>
              </a:rPr>
              <a:t>方式</a:t>
            </a:r>
            <a:r>
              <a:rPr lang="en-US" altLang="zh-CN" b="1">
                <a:solidFill>
                  <a:schemeClr val="accent1">
                    <a:lumMod val="75000"/>
                  </a:schemeClr>
                </a:solidFill>
                <a:cs typeface="+mn-ea"/>
                <a:sym typeface="+mn-lt"/>
              </a:rPr>
              <a:t>2</a:t>
            </a:r>
            <a:r>
              <a:rPr lang="zh-CN" altLang="en-US" b="1">
                <a:solidFill>
                  <a:schemeClr val="accent1">
                    <a:lumMod val="75000"/>
                  </a:schemeClr>
                </a:solidFill>
                <a:cs typeface="+mn-ea"/>
                <a:sym typeface="+mn-lt"/>
              </a:rPr>
              <a:t>：通过</a:t>
            </a:r>
            <a:r>
              <a:rPr lang="en-US" altLang="zh-CN" b="1">
                <a:solidFill>
                  <a:schemeClr val="accent1">
                    <a:lumMod val="75000"/>
                  </a:schemeClr>
                </a:solidFill>
                <a:cs typeface="+mn-ea"/>
                <a:sym typeface="+mn-lt"/>
              </a:rPr>
              <a:t>AIBox</a:t>
            </a:r>
            <a:r>
              <a:rPr lang="zh-CN" altLang="en-US" b="1">
                <a:solidFill>
                  <a:schemeClr val="accent1">
                    <a:lumMod val="75000"/>
                  </a:schemeClr>
                </a:solidFill>
                <a:cs typeface="+mn-ea"/>
                <a:sym typeface="+mn-lt"/>
              </a:rPr>
              <a:t>本地化部署</a:t>
            </a:r>
          </a:p>
        </p:txBody>
      </p:sp>
      <p:grpSp>
        <p:nvGrpSpPr>
          <p:cNvPr id="5" name="组合 4">
            <a:extLst>
              <a:ext uri="{FF2B5EF4-FFF2-40B4-BE49-F238E27FC236}">
                <a16:creationId xmlns:a16="http://schemas.microsoft.com/office/drawing/2014/main" id="{ED18872C-6C2D-4BA9-8119-D2C52B2570A0}"/>
              </a:ext>
            </a:extLst>
          </p:cNvPr>
          <p:cNvGrpSpPr/>
          <p:nvPr/>
        </p:nvGrpSpPr>
        <p:grpSpPr>
          <a:xfrm>
            <a:off x="260765" y="1065887"/>
            <a:ext cx="11803828" cy="416607"/>
            <a:chOff x="260765" y="1065887"/>
            <a:chExt cx="11803828" cy="416607"/>
          </a:xfrm>
        </p:grpSpPr>
        <p:sp>
          <p:nvSpPr>
            <p:cNvPr id="21" name="矩形 20">
              <a:extLst>
                <a:ext uri="{FF2B5EF4-FFF2-40B4-BE49-F238E27FC236}">
                  <a16:creationId xmlns:a16="http://schemas.microsoft.com/office/drawing/2014/main" id="{43B79049-7C54-4B61-B8E7-3A3F8F8DC6A5}"/>
                </a:ext>
              </a:extLst>
            </p:cNvPr>
            <p:cNvSpPr/>
            <p:nvPr/>
          </p:nvSpPr>
          <p:spPr>
            <a:xfrm>
              <a:off x="2080772" y="1065887"/>
              <a:ext cx="2262158" cy="369332"/>
            </a:xfrm>
            <a:prstGeom prst="rect">
              <a:avLst/>
            </a:prstGeom>
          </p:spPr>
          <p:txBody>
            <a:bodyPr wrap="none">
              <a:spAutoFit/>
            </a:bodyPr>
            <a:lstStyle/>
            <a:p>
              <a:pPr algn="ctr"/>
              <a:r>
                <a:rPr lang="zh-CN" altLang="en-US" b="1">
                  <a:solidFill>
                    <a:schemeClr val="accent1">
                      <a:lumMod val="75000"/>
                    </a:schemeClr>
                  </a:solidFill>
                  <a:cs typeface="+mn-ea"/>
                  <a:sym typeface="+mn-lt"/>
                </a:rPr>
                <a:t>支持灵活的部署方式</a:t>
              </a:r>
              <a:endParaRPr lang="zh-CN" altLang="en-US" b="1" dirty="0" err="1">
                <a:solidFill>
                  <a:schemeClr val="accent1">
                    <a:lumMod val="75000"/>
                  </a:schemeClr>
                </a:solidFill>
                <a:cs typeface="+mn-ea"/>
                <a:sym typeface="+mn-lt"/>
              </a:endParaRPr>
            </a:p>
          </p:txBody>
        </p:sp>
        <p:cxnSp>
          <p:nvCxnSpPr>
            <p:cNvPr id="22" name="直接连接符 21">
              <a:extLst>
                <a:ext uri="{FF2B5EF4-FFF2-40B4-BE49-F238E27FC236}">
                  <a16:creationId xmlns:a16="http://schemas.microsoft.com/office/drawing/2014/main" id="{E7A7F516-039A-4E66-B0EB-E55E33942908}"/>
                </a:ext>
              </a:extLst>
            </p:cNvPr>
            <p:cNvCxnSpPr>
              <a:cxnSpLocks/>
            </p:cNvCxnSpPr>
            <p:nvPr/>
          </p:nvCxnSpPr>
          <p:spPr>
            <a:xfrm>
              <a:off x="260765" y="1469637"/>
              <a:ext cx="5760000" cy="0"/>
            </a:xfrm>
            <a:prstGeom prst="line">
              <a:avLst/>
            </a:prstGeom>
            <a:ln/>
          </p:spPr>
          <p:style>
            <a:lnRef idx="3">
              <a:schemeClr val="dk1"/>
            </a:lnRef>
            <a:fillRef idx="0">
              <a:schemeClr val="dk1"/>
            </a:fillRef>
            <a:effectRef idx="2">
              <a:schemeClr val="dk1"/>
            </a:effectRef>
            <a:fontRef idx="minor">
              <a:schemeClr val="tx1"/>
            </a:fontRef>
          </p:style>
        </p:cxnSp>
        <p:sp>
          <p:nvSpPr>
            <p:cNvPr id="26" name="矩形 25">
              <a:extLst>
                <a:ext uri="{FF2B5EF4-FFF2-40B4-BE49-F238E27FC236}">
                  <a16:creationId xmlns:a16="http://schemas.microsoft.com/office/drawing/2014/main" id="{48B6218B-AC81-4A2F-B01C-3FABD5124AC5}"/>
                </a:ext>
              </a:extLst>
            </p:cNvPr>
            <p:cNvSpPr/>
            <p:nvPr>
              <p:custDataLst>
                <p:tags r:id="rId1"/>
              </p:custDataLst>
            </p:nvPr>
          </p:nvSpPr>
          <p:spPr>
            <a:xfrm>
              <a:off x="6304593" y="1066562"/>
              <a:ext cx="5760000" cy="390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900" tIns="45455" rIns="90900" bIns="45455" rtlCol="0" anchor="ctr"/>
            <a:lstStyle/>
            <a:p>
              <a:pPr algn="ctr" fontAlgn="auto">
                <a:spcBef>
                  <a:spcPts val="0"/>
                </a:spcBef>
                <a:spcAft>
                  <a:spcPts val="0"/>
                </a:spcAft>
              </a:pPr>
              <a:r>
                <a:rPr lang="zh-CN" altLang="en-US" b="1">
                  <a:solidFill>
                    <a:schemeClr val="accent1">
                      <a:lumMod val="75000"/>
                    </a:schemeClr>
                  </a:solidFill>
                  <a:cs typeface="+mn-ea"/>
                  <a:sym typeface="+mn-lt"/>
                </a:rPr>
                <a:t>潜在所需政策支持</a:t>
              </a:r>
              <a:endParaRPr lang="zh-CN" altLang="en-US" b="1" dirty="0">
                <a:solidFill>
                  <a:schemeClr val="accent1">
                    <a:lumMod val="75000"/>
                  </a:schemeClr>
                </a:solidFill>
                <a:cs typeface="+mn-ea"/>
                <a:sym typeface="+mn-lt"/>
              </a:endParaRPr>
            </a:p>
          </p:txBody>
        </p:sp>
        <p:cxnSp>
          <p:nvCxnSpPr>
            <p:cNvPr id="28" name="直接连接符 27">
              <a:extLst>
                <a:ext uri="{FF2B5EF4-FFF2-40B4-BE49-F238E27FC236}">
                  <a16:creationId xmlns:a16="http://schemas.microsoft.com/office/drawing/2014/main" id="{FF6AC774-090D-4505-846F-60E67CD105A2}"/>
                </a:ext>
              </a:extLst>
            </p:cNvPr>
            <p:cNvCxnSpPr>
              <a:cxnSpLocks/>
            </p:cNvCxnSpPr>
            <p:nvPr/>
          </p:nvCxnSpPr>
          <p:spPr>
            <a:xfrm flipV="1">
              <a:off x="6174693" y="1472869"/>
              <a:ext cx="5760000" cy="9625"/>
            </a:xfrm>
            <a:prstGeom prst="line">
              <a:avLst/>
            </a:prstGeom>
            <a:ln/>
          </p:spPr>
          <p:style>
            <a:lnRef idx="3">
              <a:schemeClr val="dk1"/>
            </a:lnRef>
            <a:fillRef idx="0">
              <a:schemeClr val="dk1"/>
            </a:fillRef>
            <a:effectRef idx="2">
              <a:schemeClr val="dk1"/>
            </a:effectRef>
            <a:fontRef idx="minor">
              <a:schemeClr val="tx1"/>
            </a:fontRef>
          </p:style>
        </p:cxnSp>
      </p:grpSp>
      <p:sp>
        <p:nvSpPr>
          <p:cNvPr id="33" name="梯形 32">
            <a:extLst>
              <a:ext uri="{FF2B5EF4-FFF2-40B4-BE49-F238E27FC236}">
                <a16:creationId xmlns:a16="http://schemas.microsoft.com/office/drawing/2014/main" id="{61AC7045-1474-4666-BFE2-5B8C4284C788}"/>
              </a:ext>
            </a:extLst>
          </p:cNvPr>
          <p:cNvSpPr/>
          <p:nvPr/>
        </p:nvSpPr>
        <p:spPr>
          <a:xfrm rot="5400000">
            <a:off x="4036346" y="3693473"/>
            <a:ext cx="4391382" cy="310990"/>
          </a:xfrm>
          <a:prstGeom prst="trapezoid">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l">
              <a:lnSpc>
                <a:spcPct val="90000"/>
              </a:lnSpc>
              <a:spcAft>
                <a:spcPts val="1000"/>
              </a:spcAft>
              <a:buAutoNum type="arabicPeriod"/>
            </a:pPr>
            <a:endParaRPr lang="zh-CN" altLang="en-US" b="1" kern="0">
              <a:solidFill>
                <a:prstClr val="black"/>
              </a:solidFill>
              <a:ea typeface="华文楷体"/>
            </a:endParaRPr>
          </a:p>
        </p:txBody>
      </p:sp>
      <p:sp>
        <p:nvSpPr>
          <p:cNvPr id="35" name="矩形 34">
            <a:extLst>
              <a:ext uri="{FF2B5EF4-FFF2-40B4-BE49-F238E27FC236}">
                <a16:creationId xmlns:a16="http://schemas.microsoft.com/office/drawing/2014/main" id="{B493B3F0-412A-4CB3-A798-3FABFFA6DC70}"/>
              </a:ext>
            </a:extLst>
          </p:cNvPr>
          <p:cNvSpPr/>
          <p:nvPr/>
        </p:nvSpPr>
        <p:spPr>
          <a:xfrm>
            <a:off x="804410" y="2299560"/>
            <a:ext cx="5144508" cy="1584000"/>
          </a:xfrm>
          <a:prstGeom prst="rect">
            <a:avLst/>
          </a:prstGeom>
          <a:solidFill>
            <a:schemeClr val="bg1">
              <a:lumMod val="95000"/>
            </a:schemeClr>
          </a:solidFill>
          <a:ln>
            <a:solidFill>
              <a:schemeClr val="tx2">
                <a:lumMod val="40000"/>
                <a:lumOff val="60000"/>
              </a:schemeClr>
            </a:solidFill>
          </a:ln>
        </p:spPr>
        <p:txBody>
          <a:bodyPr wrap="square" anchor="ctr" anchorCtr="0">
            <a:noAutofit/>
          </a:bodyPr>
          <a:lstStyle/>
          <a:p>
            <a:pPr marL="285750" indent="-285750">
              <a:buFont typeface="Arial" panose="020B0604020202020204" pitchFamily="34" charset="0"/>
              <a:buChar char="•"/>
            </a:pPr>
            <a:r>
              <a:rPr lang="zh-CN" altLang="en-US" sz="1600">
                <a:cs typeface="+mn-ea"/>
                <a:sym typeface="+mn-lt"/>
              </a:rPr>
              <a:t>可部署在指定的云平台上运行AI模型，可与医院信息系统对接</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对网络速度有一定要求</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便于软件维护升级</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无需购置</a:t>
            </a:r>
            <a:r>
              <a:rPr lang="en-US" altLang="zh-CN" sz="1600">
                <a:cs typeface="+mn-ea"/>
                <a:sym typeface="+mn-lt"/>
              </a:rPr>
              <a:t>AIBOX</a:t>
            </a:r>
            <a:r>
              <a:rPr lang="zh-CN" altLang="en-US" sz="1600">
                <a:cs typeface="+mn-ea"/>
                <a:sym typeface="+mn-lt"/>
              </a:rPr>
              <a:t>等硬件设备</a:t>
            </a:r>
            <a:endParaRPr lang="en-US" altLang="zh-CN" sz="1600">
              <a:cs typeface="+mn-ea"/>
              <a:sym typeface="+mn-lt"/>
            </a:endParaRPr>
          </a:p>
        </p:txBody>
      </p:sp>
      <p:grpSp>
        <p:nvGrpSpPr>
          <p:cNvPr id="9" name="组合 8">
            <a:extLst>
              <a:ext uri="{FF2B5EF4-FFF2-40B4-BE49-F238E27FC236}">
                <a16:creationId xmlns:a16="http://schemas.microsoft.com/office/drawing/2014/main" id="{8D96617C-4562-4C57-8B06-EE1D808DF754}"/>
              </a:ext>
            </a:extLst>
          </p:cNvPr>
          <p:cNvGrpSpPr/>
          <p:nvPr/>
        </p:nvGrpSpPr>
        <p:grpSpPr>
          <a:xfrm>
            <a:off x="6587213" y="2031632"/>
            <a:ext cx="5252289" cy="1800000"/>
            <a:chOff x="6587213" y="2031632"/>
            <a:chExt cx="5252289" cy="1080000"/>
          </a:xfrm>
        </p:grpSpPr>
        <p:sp>
          <p:nvSpPr>
            <p:cNvPr id="24" name="矩形 23">
              <a:extLst>
                <a:ext uri="{FF2B5EF4-FFF2-40B4-BE49-F238E27FC236}">
                  <a16:creationId xmlns:a16="http://schemas.microsoft.com/office/drawing/2014/main" id="{8A22DA12-4AD3-4778-ABB8-4C2853EF0B7F}"/>
                </a:ext>
              </a:extLst>
            </p:cNvPr>
            <p:cNvSpPr/>
            <p:nvPr/>
          </p:nvSpPr>
          <p:spPr>
            <a:xfrm>
              <a:off x="7376900" y="2031632"/>
              <a:ext cx="4462602" cy="1080000"/>
            </a:xfrm>
            <a:prstGeom prst="rect">
              <a:avLst/>
            </a:prstGeom>
            <a:solidFill>
              <a:schemeClr val="bg1">
                <a:lumMod val="95000"/>
              </a:schemeClr>
            </a:solidFill>
            <a:ln>
              <a:solidFill>
                <a:schemeClr val="accent1">
                  <a:lumMod val="60000"/>
                  <a:lumOff val="40000"/>
                </a:schemeClr>
              </a:solidFill>
            </a:ln>
          </p:spPr>
          <p:txBody>
            <a:bodyPr wrap="square" anchor="ctr" anchorCtr="0">
              <a:noAutofit/>
            </a:bodyPr>
            <a:lstStyle/>
            <a:p>
              <a:pPr marL="285750" indent="-285750">
                <a:buFont typeface="Arial" panose="020B0604020202020204" pitchFamily="34" charset="0"/>
                <a:buChar char="•"/>
              </a:pPr>
              <a:r>
                <a:rPr lang="zh-CN" altLang="en-US" sz="1600">
                  <a:cs typeface="+mn-ea"/>
                  <a:sym typeface="+mn-lt"/>
                </a:rPr>
                <a:t>短期，为了获得香港医院和医生的认可，及产品适配，需获得少量数据验证，希望可以获得科技创新等医疗资源和专项课题经费支持</a:t>
              </a:r>
              <a:endParaRPr lang="en-US" altLang="zh-CN" sz="1600">
                <a:cs typeface="+mn-ea"/>
                <a:sym typeface="+mn-lt"/>
              </a:endParaRPr>
            </a:p>
          </p:txBody>
        </p:sp>
        <p:sp>
          <p:nvSpPr>
            <p:cNvPr id="38" name="矩形 37">
              <a:extLst>
                <a:ext uri="{FF2B5EF4-FFF2-40B4-BE49-F238E27FC236}">
                  <a16:creationId xmlns:a16="http://schemas.microsoft.com/office/drawing/2014/main" id="{1F63C71A-6FD1-42F0-B49D-562689402880}"/>
                </a:ext>
              </a:extLst>
            </p:cNvPr>
            <p:cNvSpPr/>
            <p:nvPr/>
          </p:nvSpPr>
          <p:spPr>
            <a:xfrm>
              <a:off x="6587213" y="2377732"/>
              <a:ext cx="816282" cy="387799"/>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anchor="ctr" anchorCtr="0">
              <a:spAutoFit/>
            </a:bodyPr>
            <a:lstStyle/>
            <a:p>
              <a:r>
                <a:rPr lang="zh-CN" altLang="en-US" b="1">
                  <a:solidFill>
                    <a:schemeClr val="accent1">
                      <a:lumMod val="75000"/>
                    </a:schemeClr>
                  </a:solidFill>
                  <a:cs typeface="+mn-ea"/>
                  <a:sym typeface="+mn-lt"/>
                </a:rPr>
                <a:t>专项支持</a:t>
              </a:r>
            </a:p>
          </p:txBody>
        </p:sp>
      </p:grpSp>
      <p:grpSp>
        <p:nvGrpSpPr>
          <p:cNvPr id="8" name="组合 7">
            <a:extLst>
              <a:ext uri="{FF2B5EF4-FFF2-40B4-BE49-F238E27FC236}">
                <a16:creationId xmlns:a16="http://schemas.microsoft.com/office/drawing/2014/main" id="{C611D9EE-BAA5-4867-8D5E-D54AE9C763DA}"/>
              </a:ext>
            </a:extLst>
          </p:cNvPr>
          <p:cNvGrpSpPr/>
          <p:nvPr/>
        </p:nvGrpSpPr>
        <p:grpSpPr>
          <a:xfrm>
            <a:off x="6587213" y="3991438"/>
            <a:ext cx="5252289" cy="1800000"/>
            <a:chOff x="6587213" y="4747274"/>
            <a:chExt cx="5252289" cy="1080000"/>
          </a:xfrm>
        </p:grpSpPr>
        <p:sp>
          <p:nvSpPr>
            <p:cNvPr id="37" name="矩形 36">
              <a:extLst>
                <a:ext uri="{FF2B5EF4-FFF2-40B4-BE49-F238E27FC236}">
                  <a16:creationId xmlns:a16="http://schemas.microsoft.com/office/drawing/2014/main" id="{8752DB42-CC32-4853-B363-F742F012E64D}"/>
                </a:ext>
              </a:extLst>
            </p:cNvPr>
            <p:cNvSpPr/>
            <p:nvPr/>
          </p:nvSpPr>
          <p:spPr>
            <a:xfrm>
              <a:off x="7376900" y="4747274"/>
              <a:ext cx="4462602" cy="1080000"/>
            </a:xfrm>
            <a:prstGeom prst="rect">
              <a:avLst/>
            </a:prstGeom>
            <a:solidFill>
              <a:schemeClr val="bg1">
                <a:lumMod val="95000"/>
              </a:schemeClr>
            </a:solidFill>
            <a:ln>
              <a:solidFill>
                <a:schemeClr val="accent1">
                  <a:lumMod val="60000"/>
                  <a:lumOff val="40000"/>
                </a:schemeClr>
              </a:solidFill>
            </a:ln>
          </p:spPr>
          <p:txBody>
            <a:bodyPr wrap="square" anchor="ctr" anchorCtr="0">
              <a:noAutofit/>
            </a:bodyPr>
            <a:lstStyle/>
            <a:p>
              <a:pPr marL="285750" indent="-285750">
                <a:buFont typeface="Arial" panose="020B0604020202020204" pitchFamily="34" charset="0"/>
                <a:buChar char="•"/>
              </a:pPr>
              <a:r>
                <a:rPr lang="zh-CN" altLang="en-US" sz="1600">
                  <a:cs typeface="+mn-ea"/>
                  <a:sym typeface="+mn-lt"/>
                </a:rPr>
                <a:t>中长期，为了真正作为商业化应用服务临床，需通过医疗器械资质认证，希望可以获得如创新通道等政策支持</a:t>
              </a:r>
              <a:endParaRPr lang="en-US" altLang="zh-CN" sz="1600">
                <a:cs typeface="+mn-ea"/>
                <a:sym typeface="+mn-lt"/>
              </a:endParaRPr>
            </a:p>
          </p:txBody>
        </p:sp>
        <p:sp>
          <p:nvSpPr>
            <p:cNvPr id="40" name="矩形 39">
              <a:extLst>
                <a:ext uri="{FF2B5EF4-FFF2-40B4-BE49-F238E27FC236}">
                  <a16:creationId xmlns:a16="http://schemas.microsoft.com/office/drawing/2014/main" id="{8FC11F95-6703-4227-9870-6F4DD924D420}"/>
                </a:ext>
              </a:extLst>
            </p:cNvPr>
            <p:cNvSpPr/>
            <p:nvPr/>
          </p:nvSpPr>
          <p:spPr>
            <a:xfrm>
              <a:off x="6587213" y="5093374"/>
              <a:ext cx="816282" cy="387799"/>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anchor="ctr" anchorCtr="0">
              <a:spAutoFit/>
            </a:bodyPr>
            <a:lstStyle/>
            <a:p>
              <a:r>
                <a:rPr lang="zh-CN" altLang="en-US" b="1">
                  <a:solidFill>
                    <a:schemeClr val="accent1">
                      <a:lumMod val="75000"/>
                    </a:schemeClr>
                  </a:solidFill>
                  <a:cs typeface="+mn-ea"/>
                  <a:sym typeface="+mn-lt"/>
                </a:rPr>
                <a:t>政策支持</a:t>
              </a:r>
            </a:p>
          </p:txBody>
        </p:sp>
      </p:grpSp>
    </p:spTree>
    <p:extLst>
      <p:ext uri="{BB962C8B-B14F-4D97-AF65-F5344CB8AC3E}">
        <p14:creationId xmlns:p14="http://schemas.microsoft.com/office/powerpoint/2010/main" val="359646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a:extLst>
              <a:ext uri="{FF2B5EF4-FFF2-40B4-BE49-F238E27FC236}">
                <a16:creationId xmlns:a16="http://schemas.microsoft.com/office/drawing/2014/main" id="{D093D038-0C2B-4063-BBC7-E708736A9857}"/>
              </a:ext>
            </a:extLst>
          </p:cNvPr>
          <p:cNvSpPr/>
          <p:nvPr/>
        </p:nvSpPr>
        <p:spPr>
          <a:xfrm>
            <a:off x="377810" y="1579057"/>
            <a:ext cx="8385199" cy="455510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zh-CN" altLang="en-US" sz="1600">
              <a:solidFill>
                <a:schemeClr val="tx1"/>
              </a:solidFill>
              <a:cs typeface="+mn-ea"/>
              <a:sym typeface="+mn-lt"/>
            </a:endParaRPr>
          </a:p>
        </p:txBody>
      </p:sp>
      <p:sp>
        <p:nvSpPr>
          <p:cNvPr id="2" name="标题 1">
            <a:extLst>
              <a:ext uri="{FF2B5EF4-FFF2-40B4-BE49-F238E27FC236}">
                <a16:creationId xmlns:a16="http://schemas.microsoft.com/office/drawing/2014/main" id="{FCF82A4D-E5E8-48CD-BC63-4A9F3C2057CE}"/>
              </a:ext>
            </a:extLst>
          </p:cNvPr>
          <p:cNvSpPr>
            <a:spLocks noGrp="1"/>
          </p:cNvSpPr>
          <p:nvPr>
            <p:ph type="title"/>
          </p:nvPr>
        </p:nvSpPr>
        <p:spPr>
          <a:xfrm>
            <a:off x="359999" y="130774"/>
            <a:ext cx="11517575" cy="720000"/>
          </a:xfrm>
        </p:spPr>
        <p:txBody>
          <a:bodyPr/>
          <a:lstStyle/>
          <a:p>
            <a:r>
              <a:rPr lang="zh-CN" altLang="en-US" sz="2400">
                <a:latin typeface="+mn-lt"/>
                <a:ea typeface="+mn-ea"/>
                <a:cs typeface="+mn-ea"/>
                <a:sym typeface="+mn-lt"/>
              </a:rPr>
              <a:t>香港医疗服务体系执行严格的分级转介制度，等候时间长是常态</a:t>
            </a:r>
          </a:p>
        </p:txBody>
      </p:sp>
      <p:sp>
        <p:nvSpPr>
          <p:cNvPr id="46" name="矩形 45">
            <a:extLst>
              <a:ext uri="{FF2B5EF4-FFF2-40B4-BE49-F238E27FC236}">
                <a16:creationId xmlns:a16="http://schemas.microsoft.com/office/drawing/2014/main" id="{6BEA6C8F-AD8C-4EEF-8B13-652EF6DD06EC}"/>
              </a:ext>
            </a:extLst>
          </p:cNvPr>
          <p:cNvSpPr/>
          <p:nvPr/>
        </p:nvSpPr>
        <p:spPr>
          <a:xfrm>
            <a:off x="359999" y="6513309"/>
            <a:ext cx="7035800" cy="12165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cs typeface="+mn-ea"/>
                <a:sym typeface="+mn-lt"/>
              </a:rPr>
              <a:t>资料来源：香港医院管理局；香港政府一网通</a:t>
            </a:r>
          </a:p>
        </p:txBody>
      </p:sp>
      <p:sp>
        <p:nvSpPr>
          <p:cNvPr id="30" name="矩形 29">
            <a:extLst>
              <a:ext uri="{FF2B5EF4-FFF2-40B4-BE49-F238E27FC236}">
                <a16:creationId xmlns:a16="http://schemas.microsoft.com/office/drawing/2014/main" id="{3D0C6643-B9D7-4B57-87F2-015E4FD4A07C}"/>
              </a:ext>
            </a:extLst>
          </p:cNvPr>
          <p:cNvSpPr/>
          <p:nvPr/>
        </p:nvSpPr>
        <p:spPr>
          <a:xfrm>
            <a:off x="434564" y="1109066"/>
            <a:ext cx="2733662" cy="357412"/>
          </a:xfrm>
          <a:prstGeom prst="rect">
            <a:avLst/>
          </a:prstGeom>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a:solidFill>
                  <a:schemeClr val="accent1">
                    <a:lumMod val="75000"/>
                  </a:schemeClr>
                </a:solidFill>
                <a:cs typeface="+mn-ea"/>
                <a:sym typeface="+mn-lt"/>
              </a:rPr>
              <a:t>服务层级</a:t>
            </a:r>
          </a:p>
        </p:txBody>
      </p:sp>
      <p:sp>
        <p:nvSpPr>
          <p:cNvPr id="31" name="矩形 30">
            <a:extLst>
              <a:ext uri="{FF2B5EF4-FFF2-40B4-BE49-F238E27FC236}">
                <a16:creationId xmlns:a16="http://schemas.microsoft.com/office/drawing/2014/main" id="{BB249A77-7672-4DB3-BFE0-582B1BD29FF1}"/>
              </a:ext>
            </a:extLst>
          </p:cNvPr>
          <p:cNvSpPr/>
          <p:nvPr/>
        </p:nvSpPr>
        <p:spPr>
          <a:xfrm>
            <a:off x="3199768" y="1109066"/>
            <a:ext cx="2405184" cy="357412"/>
          </a:xfrm>
          <a:prstGeom prst="rect">
            <a:avLst/>
          </a:prstGeom>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a:solidFill>
                  <a:schemeClr val="accent1">
                    <a:lumMod val="75000"/>
                  </a:schemeClr>
                </a:solidFill>
                <a:cs typeface="+mn-ea"/>
                <a:sym typeface="+mn-lt"/>
              </a:rPr>
              <a:t>服务对象</a:t>
            </a:r>
          </a:p>
        </p:txBody>
      </p:sp>
      <p:sp>
        <p:nvSpPr>
          <p:cNvPr id="41" name="矩形 40">
            <a:extLst>
              <a:ext uri="{FF2B5EF4-FFF2-40B4-BE49-F238E27FC236}">
                <a16:creationId xmlns:a16="http://schemas.microsoft.com/office/drawing/2014/main" id="{81A78282-F57B-4F77-BD11-97DDB51232B8}"/>
              </a:ext>
            </a:extLst>
          </p:cNvPr>
          <p:cNvSpPr/>
          <p:nvPr/>
        </p:nvSpPr>
        <p:spPr>
          <a:xfrm>
            <a:off x="5635169" y="1109066"/>
            <a:ext cx="3127840" cy="357412"/>
          </a:xfrm>
          <a:prstGeom prst="rect">
            <a:avLst/>
          </a:prstGeom>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a:solidFill>
                  <a:schemeClr val="accent1">
                    <a:lumMod val="75000"/>
                  </a:schemeClr>
                </a:solidFill>
                <a:cs typeface="+mn-ea"/>
                <a:sym typeface="+mn-lt"/>
              </a:rPr>
              <a:t>等待时间</a:t>
            </a:r>
          </a:p>
        </p:txBody>
      </p:sp>
      <p:grpSp>
        <p:nvGrpSpPr>
          <p:cNvPr id="91" name="组合 90">
            <a:extLst>
              <a:ext uri="{FF2B5EF4-FFF2-40B4-BE49-F238E27FC236}">
                <a16:creationId xmlns:a16="http://schemas.microsoft.com/office/drawing/2014/main" id="{D4E02A52-386D-4BCF-9EE1-7FFB7C6727ED}"/>
              </a:ext>
            </a:extLst>
          </p:cNvPr>
          <p:cNvGrpSpPr/>
          <p:nvPr/>
        </p:nvGrpSpPr>
        <p:grpSpPr>
          <a:xfrm>
            <a:off x="350374" y="1600097"/>
            <a:ext cx="8412635" cy="4429663"/>
            <a:chOff x="350374" y="1600097"/>
            <a:chExt cx="8412635" cy="4246127"/>
          </a:xfrm>
        </p:grpSpPr>
        <p:sp>
          <p:nvSpPr>
            <p:cNvPr id="69" name="矩形 68">
              <a:extLst>
                <a:ext uri="{FF2B5EF4-FFF2-40B4-BE49-F238E27FC236}">
                  <a16:creationId xmlns:a16="http://schemas.microsoft.com/office/drawing/2014/main" id="{253CF5CD-9350-4E31-B8C2-0C6D8EC8CB72}"/>
                </a:ext>
              </a:extLst>
            </p:cNvPr>
            <p:cNvSpPr/>
            <p:nvPr/>
          </p:nvSpPr>
          <p:spPr>
            <a:xfrm>
              <a:off x="434564" y="1600097"/>
              <a:ext cx="870581" cy="158302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a:solidFill>
                    <a:schemeClr val="accent1">
                      <a:lumMod val="75000"/>
                    </a:schemeClr>
                  </a:solidFill>
                  <a:cs typeface="+mn-ea"/>
                  <a:sym typeface="+mn-lt"/>
                </a:rPr>
                <a:t>第一层</a:t>
              </a:r>
              <a:endParaRPr lang="zh-CN" altLang="en-US" sz="1400" b="1" dirty="0">
                <a:solidFill>
                  <a:schemeClr val="accent1">
                    <a:lumMod val="75000"/>
                  </a:schemeClr>
                </a:solidFill>
                <a:cs typeface="+mn-ea"/>
                <a:sym typeface="+mn-lt"/>
              </a:endParaRPr>
            </a:p>
          </p:txBody>
        </p:sp>
        <p:sp>
          <p:nvSpPr>
            <p:cNvPr id="70" name="矩形 69">
              <a:extLst>
                <a:ext uri="{FF2B5EF4-FFF2-40B4-BE49-F238E27FC236}">
                  <a16:creationId xmlns:a16="http://schemas.microsoft.com/office/drawing/2014/main" id="{F8F65A70-1940-40A4-A6AB-28F9D2518120}"/>
                </a:ext>
              </a:extLst>
            </p:cNvPr>
            <p:cNvSpPr/>
            <p:nvPr/>
          </p:nvSpPr>
          <p:spPr>
            <a:xfrm>
              <a:off x="434564" y="3323418"/>
              <a:ext cx="870581" cy="158302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ltLang="zh-CN" sz="1400" dirty="0">
                <a:solidFill>
                  <a:schemeClr val="accent1">
                    <a:lumMod val="75000"/>
                  </a:schemeClr>
                </a:solidFill>
                <a:cs typeface="+mn-ea"/>
                <a:sym typeface="+mn-lt"/>
              </a:endParaRPr>
            </a:p>
          </p:txBody>
        </p:sp>
        <p:sp>
          <p:nvSpPr>
            <p:cNvPr id="71" name="矩形 70">
              <a:extLst>
                <a:ext uri="{FF2B5EF4-FFF2-40B4-BE49-F238E27FC236}">
                  <a16:creationId xmlns:a16="http://schemas.microsoft.com/office/drawing/2014/main" id="{BFFA09C4-2E72-4E37-9EAF-88B8F3380799}"/>
                </a:ext>
              </a:extLst>
            </p:cNvPr>
            <p:cNvSpPr/>
            <p:nvPr/>
          </p:nvSpPr>
          <p:spPr>
            <a:xfrm>
              <a:off x="434564" y="5087690"/>
              <a:ext cx="870581" cy="75853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zh-CN" altLang="en-US" sz="1400" dirty="0">
                <a:solidFill>
                  <a:schemeClr val="accent1">
                    <a:lumMod val="75000"/>
                  </a:schemeClr>
                </a:solidFill>
                <a:cs typeface="+mn-ea"/>
                <a:sym typeface="+mn-lt"/>
              </a:endParaRPr>
            </a:p>
          </p:txBody>
        </p:sp>
        <p:sp>
          <p:nvSpPr>
            <p:cNvPr id="26" name="矩形 25">
              <a:extLst>
                <a:ext uri="{FF2B5EF4-FFF2-40B4-BE49-F238E27FC236}">
                  <a16:creationId xmlns:a16="http://schemas.microsoft.com/office/drawing/2014/main" id="{6D0F7BD7-A1AC-4844-951A-EE49C01ABC18}"/>
                </a:ext>
              </a:extLst>
            </p:cNvPr>
            <p:cNvSpPr/>
            <p:nvPr/>
          </p:nvSpPr>
          <p:spPr>
            <a:xfrm>
              <a:off x="1363339" y="1600097"/>
              <a:ext cx="1804886" cy="1583027"/>
            </a:xfrm>
            <a:prstGeom prst="rect">
              <a:avLst/>
            </a:prstGeom>
            <a:solidFill>
              <a:schemeClr val="bg1">
                <a:lumMod val="95000"/>
                <a:alpha val="4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a:solidFill>
                    <a:schemeClr val="tx1"/>
                  </a:solidFill>
                  <a:cs typeface="+mn-ea"/>
                  <a:sym typeface="+mn-lt"/>
                </a:rPr>
                <a:t>提供</a:t>
              </a:r>
              <a:r>
                <a:rPr lang="zh-CN" altLang="en-US" sz="1400" dirty="0">
                  <a:solidFill>
                    <a:schemeClr val="tx1"/>
                  </a:solidFill>
                  <a:cs typeface="+mn-ea"/>
                  <a:sym typeface="+mn-lt"/>
                </a:rPr>
                <a:t>社区医疗服务的普通</a:t>
              </a:r>
              <a:r>
                <a:rPr lang="zh-CN" altLang="en-US" sz="1400">
                  <a:solidFill>
                    <a:schemeClr val="tx1"/>
                  </a:solidFill>
                  <a:cs typeface="+mn-ea"/>
                  <a:sym typeface="+mn-lt"/>
                </a:rPr>
                <a:t>科门诊</a:t>
              </a:r>
              <a:endParaRPr lang="zh-CN" altLang="en-US"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提供急诊服务的</a:t>
              </a:r>
              <a:r>
                <a:rPr lang="zh-CN" altLang="en-US" sz="1400">
                  <a:solidFill>
                    <a:schemeClr val="tx1"/>
                  </a:solidFill>
                  <a:cs typeface="+mn-ea"/>
                  <a:sym typeface="+mn-lt"/>
                </a:rPr>
                <a:t>急症室</a:t>
              </a:r>
              <a:endParaRPr lang="zh-CN" altLang="en-US" sz="1400" dirty="0">
                <a:solidFill>
                  <a:schemeClr val="tx1"/>
                </a:solidFill>
                <a:cs typeface="+mn-ea"/>
                <a:sym typeface="+mn-lt"/>
              </a:endParaRPr>
            </a:p>
          </p:txBody>
        </p:sp>
        <p:sp>
          <p:nvSpPr>
            <p:cNvPr id="27" name="矩形 26">
              <a:extLst>
                <a:ext uri="{FF2B5EF4-FFF2-40B4-BE49-F238E27FC236}">
                  <a16:creationId xmlns:a16="http://schemas.microsoft.com/office/drawing/2014/main" id="{2B780A5B-C512-4087-B5FC-0D7D1F80DFEC}"/>
                </a:ext>
              </a:extLst>
            </p:cNvPr>
            <p:cNvSpPr/>
            <p:nvPr/>
          </p:nvSpPr>
          <p:spPr>
            <a:xfrm>
              <a:off x="1363339" y="3323418"/>
              <a:ext cx="1804886" cy="1583027"/>
            </a:xfrm>
            <a:prstGeom prst="rect">
              <a:avLst/>
            </a:prstGeom>
            <a:solidFill>
              <a:schemeClr val="bg1">
                <a:lumMod val="95000"/>
                <a:alpha val="4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a:solidFill>
                    <a:schemeClr val="tx1"/>
                  </a:solidFill>
                  <a:cs typeface="+mn-ea"/>
                  <a:sym typeface="+mn-lt"/>
                </a:rPr>
                <a:t>提供</a:t>
              </a:r>
              <a:r>
                <a:rPr lang="zh-CN" altLang="en-US" sz="1400" dirty="0">
                  <a:solidFill>
                    <a:schemeClr val="tx1"/>
                  </a:solidFill>
                  <a:cs typeface="+mn-ea"/>
                  <a:sym typeface="+mn-lt"/>
                </a:rPr>
                <a:t>康复等服务的</a:t>
              </a:r>
              <a:r>
                <a:rPr lang="zh-CN" altLang="en-US" sz="1400">
                  <a:solidFill>
                    <a:schemeClr val="tx1"/>
                  </a:solidFill>
                  <a:cs typeface="+mn-ea"/>
                  <a:sym typeface="+mn-lt"/>
                </a:rPr>
                <a:t>全科医院</a:t>
              </a:r>
              <a:endParaRPr lang="en-US" altLang="zh-CN" sz="1400">
                <a:solidFill>
                  <a:schemeClr val="tx1"/>
                </a:solidFill>
                <a:cs typeface="+mn-ea"/>
                <a:sym typeface="+mn-lt"/>
              </a:endParaRPr>
            </a:p>
            <a:p>
              <a:pPr marL="285750" indent="-285750">
                <a:buFont typeface="Arial" panose="020B0604020202020204" pitchFamily="34" charset="0"/>
                <a:buChar char="•"/>
              </a:pPr>
              <a:r>
                <a:rPr lang="zh-CN" altLang="en-US" sz="1400">
                  <a:solidFill>
                    <a:schemeClr val="tx1"/>
                  </a:solidFill>
                  <a:cs typeface="+mn-ea"/>
                  <a:sym typeface="+mn-lt"/>
                </a:rPr>
                <a:t>提供</a:t>
              </a:r>
              <a:r>
                <a:rPr lang="zh-CN" altLang="en-US" sz="1400" dirty="0">
                  <a:solidFill>
                    <a:schemeClr val="tx1"/>
                  </a:solidFill>
                  <a:cs typeface="+mn-ea"/>
                  <a:sym typeface="+mn-lt"/>
                </a:rPr>
                <a:t>部分专科医疗服务的医院</a:t>
              </a:r>
              <a:endParaRPr lang="en-US" altLang="zh-CN" sz="1400" dirty="0">
                <a:solidFill>
                  <a:schemeClr val="tx1"/>
                </a:solidFill>
                <a:cs typeface="+mn-ea"/>
                <a:sym typeface="+mn-lt"/>
              </a:endParaRPr>
            </a:p>
          </p:txBody>
        </p:sp>
        <p:sp>
          <p:nvSpPr>
            <p:cNvPr id="39" name="矩形 38">
              <a:extLst>
                <a:ext uri="{FF2B5EF4-FFF2-40B4-BE49-F238E27FC236}">
                  <a16:creationId xmlns:a16="http://schemas.microsoft.com/office/drawing/2014/main" id="{59CA2811-9424-4D1C-8D33-7186323299D9}"/>
                </a:ext>
              </a:extLst>
            </p:cNvPr>
            <p:cNvSpPr/>
            <p:nvPr/>
          </p:nvSpPr>
          <p:spPr>
            <a:xfrm>
              <a:off x="1363339" y="5087690"/>
              <a:ext cx="1804886" cy="758534"/>
            </a:xfrm>
            <a:prstGeom prst="rect">
              <a:avLst/>
            </a:prstGeom>
            <a:solidFill>
              <a:schemeClr val="bg1">
                <a:lumMod val="95000"/>
                <a:alpha val="4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a:solidFill>
                    <a:schemeClr val="tx1"/>
                  </a:solidFill>
                  <a:cs typeface="+mn-ea"/>
                  <a:sym typeface="+mn-lt"/>
                </a:rPr>
                <a:t>提供</a:t>
              </a:r>
              <a:r>
                <a:rPr lang="zh-CN" altLang="en-US" sz="1400" dirty="0">
                  <a:solidFill>
                    <a:schemeClr val="tx1"/>
                  </a:solidFill>
                  <a:cs typeface="+mn-ea"/>
                  <a:sym typeface="+mn-lt"/>
                </a:rPr>
                <a:t>严重疾病、疑难杂症治疗的专科医疗机构</a:t>
              </a:r>
            </a:p>
          </p:txBody>
        </p:sp>
        <p:sp>
          <p:nvSpPr>
            <p:cNvPr id="37" name="矩形 36">
              <a:extLst>
                <a:ext uri="{FF2B5EF4-FFF2-40B4-BE49-F238E27FC236}">
                  <a16:creationId xmlns:a16="http://schemas.microsoft.com/office/drawing/2014/main" id="{F64AACC4-7A9B-41E8-BC66-D7A8F56D35A7}"/>
                </a:ext>
              </a:extLst>
            </p:cNvPr>
            <p:cNvSpPr/>
            <p:nvPr/>
          </p:nvSpPr>
          <p:spPr>
            <a:xfrm>
              <a:off x="3199768" y="1600097"/>
              <a:ext cx="2405184" cy="15830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cs typeface="+mn-ea"/>
                  <a:sym typeface="+mn-lt"/>
                </a:rPr>
                <a:t>1</a:t>
              </a:r>
              <a:r>
                <a:rPr lang="zh-CN" altLang="en-US" sz="1400" dirty="0">
                  <a:solidFill>
                    <a:schemeClr val="tx1"/>
                  </a:solidFill>
                  <a:cs typeface="+mn-ea"/>
                  <a:sym typeface="+mn-lt"/>
                </a:rPr>
                <a:t>）普通科门诊面向两大类病人：</a:t>
              </a:r>
              <a:endParaRPr lang="en-US" altLang="zh-CN" sz="1400" dirty="0">
                <a:solidFill>
                  <a:schemeClr val="tx1"/>
                </a:solidFill>
                <a:cs typeface="+mn-ea"/>
                <a:sym typeface="+mn-lt"/>
              </a:endParaRPr>
            </a:p>
            <a:p>
              <a:pPr marL="285750" indent="-285750">
                <a:buFont typeface="Arial" panose="020B0604020202020204" pitchFamily="34" charset="0"/>
                <a:buChar char="•"/>
              </a:pPr>
              <a:r>
                <a:rPr lang="zh-TW" altLang="en-US" sz="1400" dirty="0">
                  <a:solidFill>
                    <a:schemeClr val="tx1"/>
                  </a:solidFill>
                  <a:cs typeface="+mn-ea"/>
                  <a:sym typeface="+mn-lt"/>
                </a:rPr>
                <a:t>病情</a:t>
              </a:r>
              <a:r>
                <a:rPr lang="zh-CN" altLang="en-US" sz="1400" dirty="0">
                  <a:solidFill>
                    <a:schemeClr val="tx1"/>
                  </a:solidFill>
                  <a:cs typeface="+mn-ea"/>
                  <a:sym typeface="+mn-lt"/>
                </a:rPr>
                <a:t>稳定</a:t>
              </a:r>
              <a:r>
                <a:rPr lang="zh-TW" altLang="en-US" sz="1400" dirty="0">
                  <a:solidFill>
                    <a:schemeClr val="tx1"/>
                  </a:solidFill>
                  <a:cs typeface="+mn-ea"/>
                  <a:sym typeface="+mn-lt"/>
                </a:rPr>
                <a:t>的</a:t>
              </a:r>
              <a:r>
                <a:rPr lang="zh-CN" altLang="en-US" sz="1400" dirty="0">
                  <a:solidFill>
                    <a:schemeClr val="tx1"/>
                  </a:solidFill>
                  <a:cs typeface="+mn-ea"/>
                  <a:sym typeface="+mn-lt"/>
                </a:rPr>
                <a:t>长</a:t>
              </a:r>
              <a:r>
                <a:rPr lang="zh-TW" altLang="en-US" sz="1400" dirty="0">
                  <a:solidFill>
                    <a:schemeClr val="tx1"/>
                  </a:solidFill>
                  <a:cs typeface="+mn-ea"/>
                  <a:sym typeface="+mn-lt"/>
                </a:rPr>
                <a:t>期病患者</a:t>
              </a:r>
              <a:endParaRPr lang="en-US" altLang="zh-TW"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症状相对较轻的偶发性疾病病人</a:t>
              </a:r>
              <a:endParaRPr lang="en-US" altLang="zh-CN" sz="1400" dirty="0">
                <a:solidFill>
                  <a:schemeClr val="tx1"/>
                </a:solidFill>
                <a:cs typeface="+mn-ea"/>
                <a:sym typeface="+mn-lt"/>
              </a:endParaRPr>
            </a:p>
            <a:p>
              <a:r>
                <a:rPr lang="en-US" altLang="zh-CN" sz="1400" dirty="0">
                  <a:solidFill>
                    <a:schemeClr val="tx1"/>
                  </a:solidFill>
                  <a:cs typeface="+mn-ea"/>
                  <a:sym typeface="+mn-lt"/>
                </a:rPr>
                <a:t>2</a:t>
              </a:r>
              <a:r>
                <a:rPr lang="zh-CN" altLang="en-US" sz="1400" dirty="0">
                  <a:solidFill>
                    <a:schemeClr val="tx1"/>
                  </a:solidFill>
                  <a:cs typeface="+mn-ea"/>
                  <a:sym typeface="+mn-lt"/>
                </a:rPr>
                <a:t>）急症室面向急诊患者</a:t>
              </a:r>
            </a:p>
          </p:txBody>
        </p:sp>
        <p:sp>
          <p:nvSpPr>
            <p:cNvPr id="38" name="矩形 37">
              <a:extLst>
                <a:ext uri="{FF2B5EF4-FFF2-40B4-BE49-F238E27FC236}">
                  <a16:creationId xmlns:a16="http://schemas.microsoft.com/office/drawing/2014/main" id="{81D423FA-F3CC-465A-A59C-87215ADBE638}"/>
                </a:ext>
              </a:extLst>
            </p:cNvPr>
            <p:cNvSpPr/>
            <p:nvPr/>
          </p:nvSpPr>
          <p:spPr>
            <a:xfrm>
              <a:off x="3199768" y="3323418"/>
              <a:ext cx="2405184" cy="15830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b="1" dirty="0">
                  <a:solidFill>
                    <a:schemeClr val="accent1">
                      <a:lumMod val="75000"/>
                    </a:schemeClr>
                  </a:solidFill>
                  <a:cs typeface="+mn-ea"/>
                  <a:sym typeface="+mn-lt"/>
                </a:rPr>
                <a:t>公立医疗</a:t>
              </a:r>
              <a:r>
                <a:rPr lang="zh-CN" altLang="en-US" sz="1400" b="1">
                  <a:solidFill>
                    <a:schemeClr val="accent1">
                      <a:lumMod val="75000"/>
                    </a:schemeClr>
                  </a:solidFill>
                  <a:cs typeface="+mn-ea"/>
                  <a:sym typeface="+mn-lt"/>
                </a:rPr>
                <a:t>机构下的转</a:t>
              </a:r>
              <a:r>
                <a:rPr lang="zh-CN" altLang="en-US" sz="1400" b="1" dirty="0">
                  <a:solidFill>
                    <a:schemeClr val="accent1">
                      <a:lumMod val="75000"/>
                    </a:schemeClr>
                  </a:solidFill>
                  <a:cs typeface="+mn-ea"/>
                  <a:sym typeface="+mn-lt"/>
                </a:rPr>
                <a:t>介患者</a:t>
              </a:r>
              <a:endParaRPr lang="en-US" altLang="zh-CN" sz="1400" b="1" dirty="0">
                <a:solidFill>
                  <a:schemeClr val="accent1">
                    <a:lumMod val="75000"/>
                  </a:schemeClr>
                </a:solidFill>
                <a:cs typeface="+mn-ea"/>
                <a:sym typeface="+mn-lt"/>
              </a:endParaRPr>
            </a:p>
          </p:txBody>
        </p:sp>
        <p:sp>
          <p:nvSpPr>
            <p:cNvPr id="40" name="矩形 39">
              <a:extLst>
                <a:ext uri="{FF2B5EF4-FFF2-40B4-BE49-F238E27FC236}">
                  <a16:creationId xmlns:a16="http://schemas.microsoft.com/office/drawing/2014/main" id="{A27FD18A-A4E1-4571-BFE6-22515D7B307D}"/>
                </a:ext>
              </a:extLst>
            </p:cNvPr>
            <p:cNvSpPr/>
            <p:nvPr/>
          </p:nvSpPr>
          <p:spPr>
            <a:xfrm>
              <a:off x="3199768" y="5087690"/>
              <a:ext cx="2405184" cy="75853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cs typeface="+mn-ea"/>
                  <a:sym typeface="+mn-lt"/>
                </a:rPr>
                <a:t>重病患者</a:t>
              </a:r>
            </a:p>
          </p:txBody>
        </p:sp>
        <p:sp>
          <p:nvSpPr>
            <p:cNvPr id="42" name="矩形 41">
              <a:extLst>
                <a:ext uri="{FF2B5EF4-FFF2-40B4-BE49-F238E27FC236}">
                  <a16:creationId xmlns:a16="http://schemas.microsoft.com/office/drawing/2014/main" id="{C4A33D3B-D9FD-4EA8-B92C-969D768C7946}"/>
                </a:ext>
              </a:extLst>
            </p:cNvPr>
            <p:cNvSpPr/>
            <p:nvPr/>
          </p:nvSpPr>
          <p:spPr>
            <a:xfrm>
              <a:off x="5635169" y="1600097"/>
              <a:ext cx="3127840" cy="172332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cs typeface="+mn-ea"/>
                  <a:sym typeface="+mn-lt"/>
                </a:rPr>
                <a:t>1</a:t>
              </a:r>
              <a:r>
                <a:rPr lang="zh-CN" altLang="en-US" sz="1400" b="1" dirty="0">
                  <a:solidFill>
                    <a:schemeClr val="tx1"/>
                  </a:solidFill>
                  <a:cs typeface="+mn-ea"/>
                  <a:sym typeface="+mn-lt"/>
                </a:rPr>
                <a:t>）普通科门诊：</a:t>
              </a:r>
              <a:endParaRPr lang="en-US" altLang="zh-CN" sz="1400" b="1"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偶发轻症患者：</a:t>
              </a:r>
              <a:r>
                <a:rPr lang="en-US" altLang="zh-CN" sz="1400" dirty="0">
                  <a:solidFill>
                    <a:schemeClr val="tx1"/>
                  </a:solidFill>
                  <a:cs typeface="+mn-ea"/>
                  <a:sym typeface="+mn-lt"/>
                </a:rPr>
                <a:t>24</a:t>
              </a:r>
              <a:r>
                <a:rPr lang="zh-CN" altLang="en-US" sz="1400" dirty="0">
                  <a:solidFill>
                    <a:schemeClr val="tx1"/>
                  </a:solidFill>
                  <a:cs typeface="+mn-ea"/>
                  <a:sym typeface="+mn-lt"/>
                </a:rPr>
                <a:t>小时内</a:t>
              </a:r>
              <a:endParaRPr lang="en-US" altLang="zh-CN"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长期病患者：定期服务</a:t>
              </a:r>
              <a:endParaRPr lang="en-US" altLang="zh-CN" sz="1400" dirty="0">
                <a:solidFill>
                  <a:schemeClr val="tx1"/>
                </a:solidFill>
                <a:cs typeface="+mn-ea"/>
                <a:sym typeface="+mn-lt"/>
              </a:endParaRPr>
            </a:p>
            <a:p>
              <a:r>
                <a:rPr lang="en-US" altLang="zh-CN" sz="1400" dirty="0">
                  <a:solidFill>
                    <a:schemeClr val="tx1"/>
                  </a:solidFill>
                  <a:cs typeface="+mn-ea"/>
                  <a:sym typeface="+mn-lt"/>
                </a:rPr>
                <a:t>2</a:t>
              </a:r>
              <a:r>
                <a:rPr lang="zh-CN" altLang="en-US" sz="1400" dirty="0">
                  <a:solidFill>
                    <a:schemeClr val="tx1"/>
                  </a:solidFill>
                  <a:cs typeface="+mn-ea"/>
                  <a:sym typeface="+mn-lt"/>
                </a:rPr>
                <a:t>）</a:t>
              </a:r>
              <a:r>
                <a:rPr lang="zh-CN" altLang="en-US" sz="1400" b="1" dirty="0">
                  <a:solidFill>
                    <a:schemeClr val="tx1"/>
                  </a:solidFill>
                  <a:cs typeface="+mn-ea"/>
                  <a:sym typeface="+mn-lt"/>
                </a:rPr>
                <a:t>急症室：护士</a:t>
              </a:r>
              <a:r>
                <a:rPr lang="zh-CN" altLang="en-US" sz="1400" dirty="0">
                  <a:solidFill>
                    <a:schemeClr val="tx1"/>
                  </a:solidFill>
                  <a:cs typeface="+mn-ea"/>
                  <a:sym typeface="+mn-lt"/>
                </a:rPr>
                <a:t>按分流制度进行</a:t>
              </a:r>
              <a:r>
                <a:rPr lang="zh-CN" altLang="en-US" sz="1400">
                  <a:solidFill>
                    <a:schemeClr val="tx1"/>
                  </a:solidFill>
                  <a:cs typeface="+mn-ea"/>
                  <a:sym typeface="+mn-lt"/>
                </a:rPr>
                <a:t>分流：</a:t>
              </a:r>
              <a:r>
                <a:rPr lang="zh-TW" altLang="en-US" sz="1400">
                  <a:solidFill>
                    <a:schemeClr val="tx1"/>
                  </a:solidFill>
                  <a:cs typeface="+mn-ea"/>
                  <a:sym typeface="+mn-lt"/>
                </a:rPr>
                <a:t>危殆</a:t>
              </a:r>
              <a:r>
                <a:rPr lang="zh-CN" altLang="en-US" sz="1400" dirty="0">
                  <a:solidFill>
                    <a:schemeClr val="tx1"/>
                  </a:solidFill>
                  <a:cs typeface="+mn-ea"/>
                  <a:sym typeface="+mn-lt"/>
                </a:rPr>
                <a:t>：</a:t>
              </a:r>
              <a:r>
                <a:rPr lang="zh-CN" altLang="en-US" sz="1400">
                  <a:solidFill>
                    <a:schemeClr val="tx1"/>
                  </a:solidFill>
                  <a:cs typeface="+mn-ea"/>
                  <a:sym typeface="+mn-lt"/>
                </a:rPr>
                <a:t>即时诊治；</a:t>
              </a:r>
              <a:r>
                <a:rPr lang="zh-TW" altLang="en-US" sz="1400">
                  <a:solidFill>
                    <a:schemeClr val="tx1"/>
                  </a:solidFill>
                  <a:cs typeface="+mn-ea"/>
                  <a:sym typeface="+mn-lt"/>
                </a:rPr>
                <a:t>危急</a:t>
              </a:r>
              <a:r>
                <a:rPr lang="zh-CN" altLang="en-US" sz="1400">
                  <a:solidFill>
                    <a:schemeClr val="tx1"/>
                  </a:solidFill>
                  <a:cs typeface="+mn-ea"/>
                  <a:sym typeface="+mn-lt"/>
                </a:rPr>
                <a:t>：</a:t>
              </a:r>
              <a:r>
                <a:rPr lang="en-US" altLang="zh-CN" sz="1400">
                  <a:solidFill>
                    <a:schemeClr val="tx1"/>
                  </a:solidFill>
                  <a:cs typeface="+mn-ea"/>
                  <a:sym typeface="+mn-lt"/>
                </a:rPr>
                <a:t>15min</a:t>
              </a:r>
              <a:r>
                <a:rPr lang="zh-CN" altLang="en-US" sz="1400">
                  <a:solidFill>
                    <a:schemeClr val="tx1"/>
                  </a:solidFill>
                  <a:cs typeface="+mn-ea"/>
                  <a:sym typeface="+mn-lt"/>
                </a:rPr>
                <a:t>处理</a:t>
              </a:r>
              <a:r>
                <a:rPr lang="en-US" altLang="zh-CN" sz="1400">
                  <a:solidFill>
                    <a:schemeClr val="tx1"/>
                  </a:solidFill>
                  <a:cs typeface="+mn-ea"/>
                  <a:sym typeface="+mn-lt"/>
                </a:rPr>
                <a:t>95%</a:t>
              </a:r>
              <a:r>
                <a:rPr lang="zh-CN" altLang="en-US" sz="1400">
                  <a:solidFill>
                    <a:schemeClr val="tx1"/>
                  </a:solidFill>
                  <a:cs typeface="+mn-ea"/>
                  <a:sym typeface="+mn-lt"/>
                </a:rPr>
                <a:t>的患者；紧急</a:t>
              </a:r>
              <a:r>
                <a:rPr lang="zh-CN" altLang="en-US" sz="1400" dirty="0">
                  <a:solidFill>
                    <a:schemeClr val="tx1"/>
                  </a:solidFill>
                  <a:cs typeface="+mn-ea"/>
                  <a:sym typeface="+mn-lt"/>
                </a:rPr>
                <a:t>：</a:t>
              </a:r>
              <a:r>
                <a:rPr lang="en-US" altLang="zh-CN" sz="1400" dirty="0">
                  <a:solidFill>
                    <a:schemeClr val="tx1"/>
                  </a:solidFill>
                  <a:cs typeface="+mn-ea"/>
                  <a:sym typeface="+mn-lt"/>
                </a:rPr>
                <a:t>30min</a:t>
              </a:r>
              <a:r>
                <a:rPr lang="zh-CN" altLang="en-US" sz="1400" dirty="0">
                  <a:solidFill>
                    <a:schemeClr val="tx1"/>
                  </a:solidFill>
                  <a:cs typeface="+mn-ea"/>
                  <a:sym typeface="+mn-lt"/>
                </a:rPr>
                <a:t>处理</a:t>
              </a:r>
              <a:r>
                <a:rPr lang="en-US" altLang="zh-CN" sz="1400" dirty="0">
                  <a:solidFill>
                    <a:schemeClr val="tx1"/>
                  </a:solidFill>
                  <a:cs typeface="+mn-ea"/>
                  <a:sym typeface="+mn-lt"/>
                </a:rPr>
                <a:t>90%</a:t>
              </a:r>
              <a:r>
                <a:rPr lang="zh-CN" altLang="en-US" sz="1400">
                  <a:solidFill>
                    <a:schemeClr val="tx1"/>
                  </a:solidFill>
                  <a:cs typeface="+mn-ea"/>
                  <a:sym typeface="+mn-lt"/>
                </a:rPr>
                <a:t>的患者；</a:t>
              </a:r>
              <a:r>
                <a:rPr lang="zh-TW" altLang="en-US" sz="1400">
                  <a:solidFill>
                    <a:schemeClr val="tx1"/>
                  </a:solidFill>
                  <a:cs typeface="+mn-ea"/>
                  <a:sym typeface="+mn-lt"/>
                </a:rPr>
                <a:t>次</a:t>
              </a:r>
              <a:r>
                <a:rPr lang="zh-CN" altLang="en-US" sz="1400" dirty="0">
                  <a:solidFill>
                    <a:schemeClr val="tx1"/>
                  </a:solidFill>
                  <a:cs typeface="+mn-ea"/>
                  <a:sym typeface="+mn-lt"/>
                </a:rPr>
                <a:t>紧急</a:t>
              </a:r>
              <a:r>
                <a:rPr lang="en-US" altLang="zh-CN" sz="1400" dirty="0">
                  <a:solidFill>
                    <a:schemeClr val="tx1"/>
                  </a:solidFill>
                  <a:cs typeface="+mn-ea"/>
                  <a:sym typeface="+mn-lt"/>
                </a:rPr>
                <a:t>/</a:t>
              </a:r>
              <a:r>
                <a:rPr lang="zh-TW" altLang="en-US" sz="1400" dirty="0">
                  <a:solidFill>
                    <a:schemeClr val="tx1"/>
                  </a:solidFill>
                  <a:cs typeface="+mn-ea"/>
                  <a:sym typeface="+mn-lt"/>
                </a:rPr>
                <a:t>非</a:t>
              </a:r>
              <a:r>
                <a:rPr lang="zh-CN" altLang="en-US" sz="1400" dirty="0">
                  <a:solidFill>
                    <a:schemeClr val="tx1"/>
                  </a:solidFill>
                  <a:cs typeface="+mn-ea"/>
                  <a:sym typeface="+mn-lt"/>
                </a:rPr>
                <a:t>紧急</a:t>
              </a:r>
              <a:r>
                <a:rPr lang="en-US" altLang="zh-CN" sz="1400" dirty="0">
                  <a:solidFill>
                    <a:schemeClr val="tx1"/>
                  </a:solidFill>
                  <a:cs typeface="+mn-ea"/>
                  <a:sym typeface="+mn-lt"/>
                </a:rPr>
                <a:t>:1~4</a:t>
              </a:r>
              <a:r>
                <a:rPr lang="zh-CN" altLang="en-US" sz="1400" dirty="0">
                  <a:solidFill>
                    <a:schemeClr val="tx1"/>
                  </a:solidFill>
                  <a:cs typeface="+mn-ea"/>
                  <a:sym typeface="+mn-lt"/>
                </a:rPr>
                <a:t>小时以上</a:t>
              </a:r>
              <a:endParaRPr lang="en-US" altLang="zh-CN" sz="1400" dirty="0">
                <a:solidFill>
                  <a:schemeClr val="tx1"/>
                </a:solidFill>
                <a:cs typeface="+mn-ea"/>
                <a:sym typeface="+mn-lt"/>
              </a:endParaRPr>
            </a:p>
          </p:txBody>
        </p:sp>
        <p:sp>
          <p:nvSpPr>
            <p:cNvPr id="43" name="矩形 42">
              <a:extLst>
                <a:ext uri="{FF2B5EF4-FFF2-40B4-BE49-F238E27FC236}">
                  <a16:creationId xmlns:a16="http://schemas.microsoft.com/office/drawing/2014/main" id="{267796EE-B170-4A9C-B178-B1CD778CDC19}"/>
                </a:ext>
              </a:extLst>
            </p:cNvPr>
            <p:cNvSpPr/>
            <p:nvPr/>
          </p:nvSpPr>
          <p:spPr>
            <a:xfrm>
              <a:off x="5635169" y="3323418"/>
              <a:ext cx="3127840" cy="15830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accent1">
                      <a:lumMod val="75000"/>
                    </a:schemeClr>
                  </a:solidFill>
                  <a:cs typeface="+mn-ea"/>
                  <a:sym typeface="+mn-lt"/>
                </a:rPr>
                <a:t>新症转介个案由护士甄别，再由专科医生检视，做出分流安排</a:t>
              </a:r>
              <a:r>
                <a:rPr lang="zh-CN" altLang="en-US" sz="1400" b="1" dirty="0">
                  <a:solidFill>
                    <a:schemeClr val="tx1"/>
                  </a:solidFill>
                  <a:cs typeface="+mn-ea"/>
                  <a:sym typeface="+mn-lt"/>
                </a:rPr>
                <a:t>：</a:t>
              </a:r>
              <a:endParaRPr lang="en-US" altLang="zh-TW" sz="1400" b="1"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紧急</a:t>
              </a:r>
              <a:r>
                <a:rPr lang="en-US" altLang="zh-CN" sz="1400" dirty="0">
                  <a:solidFill>
                    <a:schemeClr val="tx1"/>
                  </a:solidFill>
                  <a:cs typeface="+mn-ea"/>
                  <a:sym typeface="+mn-lt"/>
                </a:rPr>
                <a:t>-</a:t>
              </a:r>
              <a:r>
                <a:rPr lang="zh-CN" altLang="en-US" sz="1400" dirty="0">
                  <a:solidFill>
                    <a:schemeClr val="tx1"/>
                  </a:solidFill>
                  <a:cs typeface="+mn-ea"/>
                  <a:sym typeface="+mn-lt"/>
                </a:rPr>
                <a:t>第一优先类别</a:t>
              </a:r>
              <a:r>
                <a:rPr lang="en-US" altLang="zh-CN" sz="1400" dirty="0">
                  <a:solidFill>
                    <a:schemeClr val="tx1"/>
                  </a:solidFill>
                  <a:cs typeface="+mn-ea"/>
                  <a:sym typeface="+mn-lt"/>
                </a:rPr>
                <a:t>-2</a:t>
              </a:r>
              <a:r>
                <a:rPr lang="zh-CN" altLang="en-US" sz="1400" dirty="0">
                  <a:solidFill>
                    <a:schemeClr val="tx1"/>
                  </a:solidFill>
                  <a:cs typeface="+mn-ea"/>
                  <a:sym typeface="+mn-lt"/>
                </a:rPr>
                <a:t>周以内；</a:t>
              </a:r>
              <a:endParaRPr lang="en-US" altLang="zh-CN"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半紧急</a:t>
              </a:r>
              <a:r>
                <a:rPr lang="en-US" altLang="zh-CN" sz="1400" dirty="0">
                  <a:solidFill>
                    <a:schemeClr val="tx1"/>
                  </a:solidFill>
                  <a:cs typeface="+mn-ea"/>
                  <a:sym typeface="+mn-lt"/>
                </a:rPr>
                <a:t>-</a:t>
              </a:r>
              <a:r>
                <a:rPr lang="zh-CN" altLang="en-US" sz="1400" dirty="0">
                  <a:solidFill>
                    <a:schemeClr val="tx1"/>
                  </a:solidFill>
                  <a:cs typeface="+mn-ea"/>
                  <a:sym typeface="+mn-lt"/>
                </a:rPr>
                <a:t>第二优先类别</a:t>
              </a:r>
              <a:r>
                <a:rPr lang="en-US" altLang="zh-CN" sz="1400" dirty="0">
                  <a:solidFill>
                    <a:schemeClr val="tx1"/>
                  </a:solidFill>
                  <a:cs typeface="+mn-ea"/>
                  <a:sym typeface="+mn-lt"/>
                </a:rPr>
                <a:t>-8</a:t>
              </a:r>
              <a:r>
                <a:rPr lang="zh-CN" altLang="en-US" sz="1400" dirty="0">
                  <a:solidFill>
                    <a:schemeClr val="tx1"/>
                  </a:solidFill>
                  <a:cs typeface="+mn-ea"/>
                  <a:sym typeface="+mn-lt"/>
                </a:rPr>
                <a:t>周以内；</a:t>
              </a:r>
              <a:endParaRPr lang="zh-TW" altLang="en-US"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稳定（例行类别）</a:t>
              </a:r>
              <a:r>
                <a:rPr lang="en-US" altLang="zh-CN" sz="1400" b="1" dirty="0">
                  <a:solidFill>
                    <a:schemeClr val="tx1"/>
                  </a:solidFill>
                  <a:cs typeface="+mn-ea"/>
                  <a:sym typeface="+mn-lt"/>
                </a:rPr>
                <a:t>- </a:t>
              </a:r>
              <a:r>
                <a:rPr lang="zh-CN" altLang="en-US" sz="1400" b="1" dirty="0">
                  <a:solidFill>
                    <a:schemeClr val="tx1"/>
                  </a:solidFill>
                  <a:cs typeface="+mn-ea"/>
                  <a:sym typeface="+mn-lt"/>
                </a:rPr>
                <a:t>数十周</a:t>
              </a:r>
              <a:endParaRPr lang="zh-TW" altLang="en-US" sz="1400" b="1" dirty="0">
                <a:solidFill>
                  <a:schemeClr val="tx1"/>
                </a:solidFill>
                <a:cs typeface="+mn-ea"/>
                <a:sym typeface="+mn-lt"/>
              </a:endParaRPr>
            </a:p>
          </p:txBody>
        </p:sp>
        <p:sp>
          <p:nvSpPr>
            <p:cNvPr id="45" name="矩形 44">
              <a:extLst>
                <a:ext uri="{FF2B5EF4-FFF2-40B4-BE49-F238E27FC236}">
                  <a16:creationId xmlns:a16="http://schemas.microsoft.com/office/drawing/2014/main" id="{993ED50D-14B0-4BF3-B627-9DCC47BD74F9}"/>
                </a:ext>
              </a:extLst>
            </p:cNvPr>
            <p:cNvSpPr/>
            <p:nvPr/>
          </p:nvSpPr>
          <p:spPr>
            <a:xfrm>
              <a:off x="5635169" y="5087690"/>
              <a:ext cx="3127840" cy="75853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a:solidFill>
                    <a:schemeClr val="accent1">
                      <a:lumMod val="75000"/>
                    </a:schemeClr>
                  </a:solidFill>
                  <a:cs typeface="+mn-ea"/>
                  <a:sym typeface="+mn-lt"/>
                </a:rPr>
                <a:t>流程同上</a:t>
              </a:r>
              <a:r>
                <a:rPr lang="zh-CN" altLang="en-US" sz="1400" b="1" dirty="0">
                  <a:solidFill>
                    <a:schemeClr val="accent1">
                      <a:lumMod val="75000"/>
                    </a:schemeClr>
                  </a:solidFill>
                  <a:cs typeface="+mn-ea"/>
                  <a:sym typeface="+mn-lt"/>
                </a:rPr>
                <a:t>：</a:t>
              </a:r>
              <a:endParaRPr lang="en-US" altLang="zh-CN" sz="1400" b="1" dirty="0">
                <a:solidFill>
                  <a:schemeClr val="accent1">
                    <a:lumMod val="75000"/>
                  </a:schemeClr>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紧急</a:t>
              </a:r>
              <a:r>
                <a:rPr lang="en-US" altLang="zh-CN" sz="1400" dirty="0">
                  <a:solidFill>
                    <a:schemeClr val="tx1"/>
                  </a:solidFill>
                  <a:cs typeface="+mn-ea"/>
                  <a:sym typeface="+mn-lt"/>
                </a:rPr>
                <a:t>-</a:t>
              </a:r>
              <a:r>
                <a:rPr lang="zh-CN" altLang="en-US" sz="1400" dirty="0">
                  <a:solidFill>
                    <a:schemeClr val="tx1"/>
                  </a:solidFill>
                  <a:cs typeface="+mn-ea"/>
                  <a:sym typeface="+mn-lt"/>
                </a:rPr>
                <a:t>第一优先类别</a:t>
              </a:r>
              <a:r>
                <a:rPr lang="en-US" altLang="zh-CN" sz="1400" dirty="0">
                  <a:solidFill>
                    <a:schemeClr val="tx1"/>
                  </a:solidFill>
                  <a:cs typeface="+mn-ea"/>
                  <a:sym typeface="+mn-lt"/>
                </a:rPr>
                <a:t>-2</a:t>
              </a:r>
              <a:r>
                <a:rPr lang="zh-CN" altLang="en-US" sz="1400" dirty="0">
                  <a:solidFill>
                    <a:schemeClr val="tx1"/>
                  </a:solidFill>
                  <a:cs typeface="+mn-ea"/>
                  <a:sym typeface="+mn-lt"/>
                </a:rPr>
                <a:t>周以内；</a:t>
              </a:r>
              <a:endParaRPr lang="en-US" altLang="zh-CN"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半紧急</a:t>
              </a:r>
              <a:r>
                <a:rPr lang="en-US" altLang="zh-CN" sz="1400" dirty="0">
                  <a:solidFill>
                    <a:schemeClr val="tx1"/>
                  </a:solidFill>
                  <a:cs typeface="+mn-ea"/>
                  <a:sym typeface="+mn-lt"/>
                </a:rPr>
                <a:t>-</a:t>
              </a:r>
              <a:r>
                <a:rPr lang="zh-CN" altLang="en-US" sz="1400" dirty="0">
                  <a:solidFill>
                    <a:schemeClr val="tx1"/>
                  </a:solidFill>
                  <a:cs typeface="+mn-ea"/>
                  <a:sym typeface="+mn-lt"/>
                </a:rPr>
                <a:t>第二优先类别</a:t>
              </a:r>
              <a:r>
                <a:rPr lang="en-US" altLang="zh-CN" sz="1400" dirty="0">
                  <a:solidFill>
                    <a:schemeClr val="tx1"/>
                  </a:solidFill>
                  <a:cs typeface="+mn-ea"/>
                  <a:sym typeface="+mn-lt"/>
                </a:rPr>
                <a:t>-8</a:t>
              </a:r>
              <a:r>
                <a:rPr lang="zh-CN" altLang="en-US" sz="1400" dirty="0">
                  <a:solidFill>
                    <a:schemeClr val="tx1"/>
                  </a:solidFill>
                  <a:cs typeface="+mn-ea"/>
                  <a:sym typeface="+mn-lt"/>
                </a:rPr>
                <a:t>周以内；</a:t>
              </a:r>
              <a:endParaRPr lang="zh-TW" altLang="en-US"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稳定（例行类别）</a:t>
              </a:r>
              <a:r>
                <a:rPr lang="en-US" altLang="zh-CN" sz="1400" b="1" dirty="0">
                  <a:solidFill>
                    <a:schemeClr val="tx1"/>
                  </a:solidFill>
                  <a:cs typeface="+mn-ea"/>
                  <a:sym typeface="+mn-lt"/>
                </a:rPr>
                <a:t>- </a:t>
              </a:r>
              <a:r>
                <a:rPr lang="zh-CN" altLang="en-US" sz="1400" b="1" dirty="0">
                  <a:solidFill>
                    <a:schemeClr val="tx1"/>
                  </a:solidFill>
                  <a:cs typeface="+mn-ea"/>
                  <a:sym typeface="+mn-lt"/>
                </a:rPr>
                <a:t>数十周</a:t>
              </a:r>
              <a:endParaRPr lang="zh-TW" altLang="en-US" sz="1400" b="1" dirty="0">
                <a:solidFill>
                  <a:schemeClr val="tx1"/>
                </a:solidFill>
                <a:cs typeface="+mn-ea"/>
                <a:sym typeface="+mn-lt"/>
              </a:endParaRPr>
            </a:p>
          </p:txBody>
        </p:sp>
        <p:sp>
          <p:nvSpPr>
            <p:cNvPr id="61" name="矩形 60">
              <a:extLst>
                <a:ext uri="{FF2B5EF4-FFF2-40B4-BE49-F238E27FC236}">
                  <a16:creationId xmlns:a16="http://schemas.microsoft.com/office/drawing/2014/main" id="{524285E8-9A83-457A-A092-4E99066BCC1C}"/>
                </a:ext>
              </a:extLst>
            </p:cNvPr>
            <p:cNvSpPr/>
            <p:nvPr/>
          </p:nvSpPr>
          <p:spPr>
            <a:xfrm>
              <a:off x="350374" y="5087690"/>
              <a:ext cx="1006693" cy="738664"/>
            </a:xfrm>
            <a:prstGeom prst="rect">
              <a:avLst/>
            </a:prstGeom>
          </p:spPr>
          <p:txBody>
            <a:bodyPr wrap="square">
              <a:spAutoFit/>
            </a:bodyPr>
            <a:lstStyle/>
            <a:p>
              <a:pPr algn="ctr"/>
              <a:r>
                <a:rPr lang="zh-CN" altLang="en-US" sz="1400" b="1">
                  <a:solidFill>
                    <a:schemeClr val="accent1">
                      <a:lumMod val="75000"/>
                    </a:schemeClr>
                  </a:solidFill>
                  <a:cs typeface="+mn-ea"/>
                  <a:sym typeface="+mn-lt"/>
                </a:rPr>
                <a:t>第三层</a:t>
              </a:r>
              <a:endParaRPr lang="en-US" altLang="zh-CN" sz="1400" b="1">
                <a:solidFill>
                  <a:schemeClr val="accent1">
                    <a:lumMod val="75000"/>
                  </a:schemeClr>
                </a:solidFill>
                <a:cs typeface="+mn-ea"/>
                <a:sym typeface="+mn-lt"/>
              </a:endParaRPr>
            </a:p>
            <a:p>
              <a:pPr algn="ctr"/>
              <a:r>
                <a:rPr lang="en-US" altLang="zh-CN" sz="1400" b="1">
                  <a:solidFill>
                    <a:schemeClr val="accent1">
                      <a:lumMod val="75000"/>
                    </a:schemeClr>
                  </a:solidFill>
                  <a:cs typeface="+mn-ea"/>
                  <a:sym typeface="+mn-lt"/>
                </a:rPr>
                <a:t>&amp;</a:t>
              </a:r>
            </a:p>
            <a:p>
              <a:pPr algn="ctr"/>
              <a:r>
                <a:rPr lang="zh-CN" altLang="en-US" sz="1400" b="1">
                  <a:solidFill>
                    <a:schemeClr val="accent1">
                      <a:lumMod val="75000"/>
                    </a:schemeClr>
                  </a:solidFill>
                  <a:cs typeface="+mn-ea"/>
                  <a:sym typeface="+mn-lt"/>
                </a:rPr>
                <a:t>第四层</a:t>
              </a:r>
              <a:endParaRPr lang="en-US" altLang="zh-CN" sz="1400" b="1" dirty="0">
                <a:solidFill>
                  <a:schemeClr val="accent1">
                    <a:lumMod val="75000"/>
                  </a:schemeClr>
                </a:solidFill>
                <a:cs typeface="+mn-ea"/>
                <a:sym typeface="+mn-lt"/>
              </a:endParaRPr>
            </a:p>
          </p:txBody>
        </p:sp>
        <p:sp>
          <p:nvSpPr>
            <p:cNvPr id="62" name="矩形 61">
              <a:extLst>
                <a:ext uri="{FF2B5EF4-FFF2-40B4-BE49-F238E27FC236}">
                  <a16:creationId xmlns:a16="http://schemas.microsoft.com/office/drawing/2014/main" id="{B1807693-797E-44F6-AC7F-CCCF8BB1B02E}"/>
                </a:ext>
              </a:extLst>
            </p:cNvPr>
            <p:cNvSpPr/>
            <p:nvPr/>
          </p:nvSpPr>
          <p:spPr>
            <a:xfrm>
              <a:off x="350374" y="4006900"/>
              <a:ext cx="1006693" cy="307777"/>
            </a:xfrm>
            <a:prstGeom prst="rect">
              <a:avLst/>
            </a:prstGeom>
          </p:spPr>
          <p:txBody>
            <a:bodyPr wrap="square">
              <a:spAutoFit/>
            </a:bodyPr>
            <a:lstStyle/>
            <a:p>
              <a:pPr algn="ctr"/>
              <a:r>
                <a:rPr lang="zh-CN" altLang="en-US" sz="1400" b="1">
                  <a:solidFill>
                    <a:schemeClr val="accent1">
                      <a:lumMod val="75000"/>
                    </a:schemeClr>
                  </a:solidFill>
                  <a:cs typeface="+mn-ea"/>
                  <a:sym typeface="+mn-lt"/>
                </a:rPr>
                <a:t>第二层</a:t>
              </a:r>
              <a:endParaRPr lang="en-US" altLang="zh-CN" sz="1400" b="1" dirty="0">
                <a:solidFill>
                  <a:schemeClr val="accent1">
                    <a:lumMod val="75000"/>
                  </a:schemeClr>
                </a:solidFill>
                <a:cs typeface="+mn-ea"/>
                <a:sym typeface="+mn-lt"/>
              </a:endParaRPr>
            </a:p>
          </p:txBody>
        </p:sp>
      </p:grpSp>
      <p:sp>
        <p:nvSpPr>
          <p:cNvPr id="80" name="矩形 79">
            <a:extLst>
              <a:ext uri="{FF2B5EF4-FFF2-40B4-BE49-F238E27FC236}">
                <a16:creationId xmlns:a16="http://schemas.microsoft.com/office/drawing/2014/main" id="{ADF40C46-CB84-48B8-9290-163A9FA90181}"/>
              </a:ext>
            </a:extLst>
          </p:cNvPr>
          <p:cNvSpPr/>
          <p:nvPr>
            <p:custDataLst>
              <p:tags r:id="rId1"/>
            </p:custDataLst>
          </p:nvPr>
        </p:nvSpPr>
        <p:spPr>
          <a:xfrm>
            <a:off x="9593559" y="1076333"/>
            <a:ext cx="1575327" cy="390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900" tIns="45455" rIns="90900" bIns="45455" rtlCol="0" anchor="ctr"/>
          <a:lstStyle/>
          <a:p>
            <a:pPr algn="ctr" fontAlgn="auto">
              <a:spcBef>
                <a:spcPts val="0"/>
              </a:spcBef>
              <a:spcAft>
                <a:spcPts val="0"/>
              </a:spcAft>
            </a:pPr>
            <a:r>
              <a:rPr lang="zh-CN" altLang="en-US" b="1" dirty="0">
                <a:solidFill>
                  <a:schemeClr val="accent1">
                    <a:lumMod val="75000"/>
                  </a:schemeClr>
                </a:solidFill>
                <a:cs typeface="+mn-ea"/>
                <a:sym typeface="+mn-lt"/>
              </a:rPr>
              <a:t>关键发现</a:t>
            </a:r>
          </a:p>
        </p:txBody>
      </p:sp>
      <p:cxnSp>
        <p:nvCxnSpPr>
          <p:cNvPr id="84" name="直接连接符 83">
            <a:extLst>
              <a:ext uri="{FF2B5EF4-FFF2-40B4-BE49-F238E27FC236}">
                <a16:creationId xmlns:a16="http://schemas.microsoft.com/office/drawing/2014/main" id="{109407A4-FE1B-4985-AAB5-553B185769F1}"/>
              </a:ext>
            </a:extLst>
          </p:cNvPr>
          <p:cNvCxnSpPr/>
          <p:nvPr/>
        </p:nvCxnSpPr>
        <p:spPr>
          <a:xfrm>
            <a:off x="350374" y="1476103"/>
            <a:ext cx="2844000" cy="0"/>
          </a:xfrm>
          <a:prstGeom prst="line">
            <a:avLst/>
          </a:prstGeom>
          <a:ln/>
        </p:spPr>
        <p:style>
          <a:lnRef idx="3">
            <a:schemeClr val="dk1"/>
          </a:lnRef>
          <a:fillRef idx="0">
            <a:schemeClr val="dk1"/>
          </a:fillRef>
          <a:effectRef idx="2">
            <a:schemeClr val="dk1"/>
          </a:effectRef>
          <a:fontRef idx="minor">
            <a:schemeClr val="tx1"/>
          </a:fontRef>
        </p:style>
      </p:cxnSp>
      <p:cxnSp>
        <p:nvCxnSpPr>
          <p:cNvPr id="85" name="直接连接符 84">
            <a:extLst>
              <a:ext uri="{FF2B5EF4-FFF2-40B4-BE49-F238E27FC236}">
                <a16:creationId xmlns:a16="http://schemas.microsoft.com/office/drawing/2014/main" id="{DF1DCF64-A767-4C5F-A65B-B7016D04D41D}"/>
              </a:ext>
            </a:extLst>
          </p:cNvPr>
          <p:cNvCxnSpPr/>
          <p:nvPr/>
        </p:nvCxnSpPr>
        <p:spPr>
          <a:xfrm>
            <a:off x="3265161" y="1477934"/>
            <a:ext cx="2160000" cy="0"/>
          </a:xfrm>
          <a:prstGeom prst="line">
            <a:avLst/>
          </a:prstGeom>
          <a:ln/>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0B300FFB-3C5B-4F43-A228-20A52DF10BE9}"/>
              </a:ext>
            </a:extLst>
          </p:cNvPr>
          <p:cNvCxnSpPr>
            <a:cxnSpLocks/>
          </p:cNvCxnSpPr>
          <p:nvPr/>
        </p:nvCxnSpPr>
        <p:spPr>
          <a:xfrm flipV="1">
            <a:off x="5635169" y="1466478"/>
            <a:ext cx="3127840" cy="9625"/>
          </a:xfrm>
          <a:prstGeom prst="line">
            <a:avLst/>
          </a:prstGeom>
          <a:ln/>
        </p:spPr>
        <p:style>
          <a:lnRef idx="3">
            <a:schemeClr val="dk1"/>
          </a:lnRef>
          <a:fillRef idx="0">
            <a:schemeClr val="dk1"/>
          </a:fillRef>
          <a:effectRef idx="2">
            <a:schemeClr val="dk1"/>
          </a:effectRef>
          <a:fontRef idx="minor">
            <a:schemeClr val="tx1"/>
          </a:fontRef>
        </p:style>
      </p:cxnSp>
      <p:sp>
        <p:nvSpPr>
          <p:cNvPr id="88" name="矩形 87">
            <a:extLst>
              <a:ext uri="{FF2B5EF4-FFF2-40B4-BE49-F238E27FC236}">
                <a16:creationId xmlns:a16="http://schemas.microsoft.com/office/drawing/2014/main" id="{9082984D-1252-42F7-AD29-68B51904A1F6}"/>
              </a:ext>
            </a:extLst>
          </p:cNvPr>
          <p:cNvSpPr/>
          <p:nvPr/>
        </p:nvSpPr>
        <p:spPr>
          <a:xfrm>
            <a:off x="9023777" y="1600098"/>
            <a:ext cx="2853797" cy="453406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zh-CN" altLang="en-US" sz="1600">
                <a:solidFill>
                  <a:schemeClr val="tx1"/>
                </a:solidFill>
                <a:cs typeface="+mn-ea"/>
                <a:sym typeface="+mn-lt"/>
              </a:rPr>
              <a:t>香港的分级转介制度与大陆的分级诊疗支付有类似之处，</a:t>
            </a:r>
            <a:r>
              <a:rPr lang="zh-CN" altLang="en-US" sz="1600" b="1">
                <a:solidFill>
                  <a:schemeClr val="accent1">
                    <a:lumMod val="75000"/>
                  </a:schemeClr>
                </a:solidFill>
                <a:cs typeface="+mn-ea"/>
                <a:sym typeface="+mn-lt"/>
              </a:rPr>
              <a:t>不同层级的机构各司其职</a:t>
            </a:r>
            <a:endParaRPr lang="en-US" altLang="zh-CN" sz="1600" b="1">
              <a:solidFill>
                <a:schemeClr val="accent1">
                  <a:lumMod val="75000"/>
                </a:schemeClr>
              </a:solidFill>
              <a:cs typeface="+mn-ea"/>
              <a:sym typeface="+mn-lt"/>
            </a:endParaRPr>
          </a:p>
          <a:p>
            <a:pPr marL="285750" indent="-285750">
              <a:buFont typeface="Arial" panose="020B0604020202020204" pitchFamily="34" charset="0"/>
              <a:buChar char="•"/>
            </a:pPr>
            <a:r>
              <a:rPr lang="zh-CN" altLang="en-US" sz="1600">
                <a:solidFill>
                  <a:schemeClr val="tx1"/>
                </a:solidFill>
                <a:cs typeface="+mn-ea"/>
                <a:sym typeface="+mn-lt"/>
              </a:rPr>
              <a:t>与大陆相比，分级诊疗执行的更为严格，第一层的</a:t>
            </a:r>
            <a:r>
              <a:rPr lang="zh-CN" altLang="en-US" sz="1600" b="1">
                <a:solidFill>
                  <a:schemeClr val="accent1">
                    <a:lumMod val="75000"/>
                  </a:schemeClr>
                </a:solidFill>
                <a:cs typeface="+mn-ea"/>
                <a:sym typeface="+mn-lt"/>
              </a:rPr>
              <a:t>首诊是必要环节</a:t>
            </a:r>
            <a:endParaRPr lang="en-US" altLang="zh-CN" sz="1600" b="1">
              <a:solidFill>
                <a:schemeClr val="accent1">
                  <a:lumMod val="75000"/>
                </a:schemeClr>
              </a:solidFill>
              <a:cs typeface="+mn-ea"/>
              <a:sym typeface="+mn-lt"/>
            </a:endParaRPr>
          </a:p>
          <a:p>
            <a:pPr marL="285750" indent="-285750">
              <a:buFont typeface="Arial" panose="020B0604020202020204" pitchFamily="34" charset="0"/>
              <a:buChar char="•"/>
            </a:pPr>
            <a:r>
              <a:rPr lang="zh-CN" altLang="en-US" sz="1600">
                <a:solidFill>
                  <a:schemeClr val="tx1"/>
                </a:solidFill>
                <a:cs typeface="+mn-ea"/>
                <a:sym typeface="+mn-lt"/>
              </a:rPr>
              <a:t>主要</a:t>
            </a:r>
            <a:r>
              <a:rPr lang="zh-CN" altLang="en-US" sz="1600" b="1">
                <a:solidFill>
                  <a:schemeClr val="accent1">
                    <a:lumMod val="75000"/>
                  </a:schemeClr>
                </a:solidFill>
                <a:cs typeface="+mn-ea"/>
                <a:sym typeface="+mn-lt"/>
              </a:rPr>
              <a:t>轮候时间聚集在第二层、第三层及第四层服务医疗机构</a:t>
            </a:r>
            <a:endParaRPr lang="en-US" altLang="zh-CN" sz="1600" b="1">
              <a:solidFill>
                <a:schemeClr val="accent1">
                  <a:lumMod val="75000"/>
                </a:schemeClr>
              </a:solidFill>
              <a:cs typeface="+mn-ea"/>
              <a:sym typeface="+mn-lt"/>
            </a:endParaRPr>
          </a:p>
          <a:p>
            <a:pPr marL="285750" indent="-285750">
              <a:buFont typeface="Arial" panose="020B0604020202020204" pitchFamily="34" charset="0"/>
              <a:buChar char="•"/>
            </a:pPr>
            <a:r>
              <a:rPr lang="zh-CN" altLang="en-US" sz="1600" b="1">
                <a:solidFill>
                  <a:schemeClr val="accent1">
                    <a:lumMod val="75000"/>
                  </a:schemeClr>
                </a:solidFill>
                <a:cs typeface="+mn-ea"/>
                <a:sym typeface="+mn-lt"/>
              </a:rPr>
              <a:t>等待时间长、对分诊要求高：</a:t>
            </a:r>
            <a:r>
              <a:rPr lang="zh-CN" altLang="en-US" sz="1600">
                <a:solidFill>
                  <a:schemeClr val="tx1"/>
                </a:solidFill>
                <a:cs typeface="+mn-ea"/>
                <a:sym typeface="+mn-lt"/>
              </a:rPr>
              <a:t>第一、第二优先级等待期</a:t>
            </a:r>
            <a:r>
              <a:rPr lang="en-US" altLang="zh-CN" sz="1600">
                <a:solidFill>
                  <a:schemeClr val="tx1"/>
                </a:solidFill>
                <a:cs typeface="+mn-ea"/>
                <a:sym typeface="+mn-lt"/>
              </a:rPr>
              <a:t>2</a:t>
            </a:r>
            <a:r>
              <a:rPr lang="zh-CN" altLang="en-US" sz="1600">
                <a:solidFill>
                  <a:schemeClr val="tx1"/>
                </a:solidFill>
                <a:cs typeface="+mn-ea"/>
                <a:sym typeface="+mn-lt"/>
              </a:rPr>
              <a:t>周、</a:t>
            </a:r>
            <a:r>
              <a:rPr lang="en-US" altLang="zh-CN" sz="1600">
                <a:solidFill>
                  <a:schemeClr val="tx1"/>
                </a:solidFill>
                <a:cs typeface="+mn-ea"/>
                <a:sym typeface="+mn-lt"/>
              </a:rPr>
              <a:t>8</a:t>
            </a:r>
            <a:r>
              <a:rPr lang="zh-CN" altLang="en-US" sz="1600">
                <a:solidFill>
                  <a:schemeClr val="tx1"/>
                </a:solidFill>
                <a:cs typeface="+mn-ea"/>
                <a:sym typeface="+mn-lt"/>
              </a:rPr>
              <a:t>周，未定期则在数十周，短期内在医疗服务资源很难快速补充的情况下，对优先级别的判断要求高</a:t>
            </a:r>
          </a:p>
        </p:txBody>
      </p:sp>
      <p:cxnSp>
        <p:nvCxnSpPr>
          <p:cNvPr id="89" name="直接连接符 88">
            <a:extLst>
              <a:ext uri="{FF2B5EF4-FFF2-40B4-BE49-F238E27FC236}">
                <a16:creationId xmlns:a16="http://schemas.microsoft.com/office/drawing/2014/main" id="{4716720C-9788-4FD7-81A2-8732E52F6CA0}"/>
              </a:ext>
            </a:extLst>
          </p:cNvPr>
          <p:cNvCxnSpPr>
            <a:cxnSpLocks/>
          </p:cNvCxnSpPr>
          <p:nvPr/>
        </p:nvCxnSpPr>
        <p:spPr>
          <a:xfrm flipV="1">
            <a:off x="9023777" y="1456853"/>
            <a:ext cx="2844000" cy="9625"/>
          </a:xfrm>
          <a:prstGeom prst="line">
            <a:avLst/>
          </a:prstGeom>
          <a:ln/>
        </p:spPr>
        <p:style>
          <a:lnRef idx="3">
            <a:schemeClr val="dk1"/>
          </a:lnRef>
          <a:fillRef idx="0">
            <a:schemeClr val="dk1"/>
          </a:fillRef>
          <a:effectRef idx="2">
            <a:schemeClr val="dk1"/>
          </a:effectRef>
          <a:fontRef idx="minor">
            <a:schemeClr val="tx1"/>
          </a:fontRef>
        </p:style>
      </p:cxnSp>
      <p:sp>
        <p:nvSpPr>
          <p:cNvPr id="93" name="梯形 92">
            <a:extLst>
              <a:ext uri="{FF2B5EF4-FFF2-40B4-BE49-F238E27FC236}">
                <a16:creationId xmlns:a16="http://schemas.microsoft.com/office/drawing/2014/main" id="{23C8461B-EC73-499E-AC35-CBD0F1CA8DE3}"/>
              </a:ext>
            </a:extLst>
          </p:cNvPr>
          <p:cNvSpPr/>
          <p:nvPr/>
        </p:nvSpPr>
        <p:spPr>
          <a:xfrm rot="5400000">
            <a:off x="6615841" y="3726224"/>
            <a:ext cx="4555101" cy="260767"/>
          </a:xfrm>
          <a:prstGeom prst="trapezoid">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l">
              <a:lnSpc>
                <a:spcPct val="90000"/>
              </a:lnSpc>
              <a:spcAft>
                <a:spcPts val="1000"/>
              </a:spcAft>
              <a:buAutoNum type="arabicPeriod"/>
            </a:pPr>
            <a:endParaRPr lang="zh-CN" altLang="en-US" b="1" kern="0">
              <a:solidFill>
                <a:prstClr val="black"/>
              </a:solidFill>
              <a:ea typeface="华文楷体"/>
            </a:endParaRPr>
          </a:p>
        </p:txBody>
      </p:sp>
    </p:spTree>
    <p:extLst>
      <p:ext uri="{BB962C8B-B14F-4D97-AF65-F5344CB8AC3E}">
        <p14:creationId xmlns:p14="http://schemas.microsoft.com/office/powerpoint/2010/main" val="2192050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E9BC-C5CA-4B6B-840A-E03AC4750E00}"/>
              </a:ext>
            </a:extLst>
          </p:cNvPr>
          <p:cNvSpPr>
            <a:spLocks noGrp="1"/>
          </p:cNvSpPr>
          <p:nvPr>
            <p:ph type="title"/>
          </p:nvPr>
        </p:nvSpPr>
        <p:spPr>
          <a:xfrm>
            <a:off x="304919" y="234864"/>
            <a:ext cx="11487527" cy="628933"/>
          </a:xfrm>
        </p:spPr>
        <p:txBody>
          <a:bodyPr/>
          <a:lstStyle/>
          <a:p>
            <a:r>
              <a:rPr lang="zh-CN" altLang="en-US" sz="2400">
                <a:latin typeface="+mn-lt"/>
                <a:ea typeface="+mn-ea"/>
                <a:cs typeface="+mn-ea"/>
                <a:sym typeface="+mn-lt"/>
              </a:rPr>
              <a:t>公营医疗体系内，从当下专科门诊轮候时长来看，医疗设施及人才最为短缺的包括骨科、内科、眼科及精神科、妇科等科室</a:t>
            </a:r>
          </a:p>
        </p:txBody>
      </p:sp>
      <p:graphicFrame>
        <p:nvGraphicFramePr>
          <p:cNvPr id="6" name="表格 5">
            <a:extLst>
              <a:ext uri="{FF2B5EF4-FFF2-40B4-BE49-F238E27FC236}">
                <a16:creationId xmlns:a16="http://schemas.microsoft.com/office/drawing/2014/main" id="{67A61CF8-EF79-4287-B3D3-6CB8F7026807}"/>
              </a:ext>
            </a:extLst>
          </p:cNvPr>
          <p:cNvGraphicFramePr>
            <a:graphicFrameLocks noGrp="1"/>
          </p:cNvGraphicFramePr>
          <p:nvPr>
            <p:extLst>
              <p:ext uri="{D42A27DB-BD31-4B8C-83A1-F6EECF244321}">
                <p14:modId xmlns:p14="http://schemas.microsoft.com/office/powerpoint/2010/main" val="890812407"/>
              </p:ext>
            </p:extLst>
          </p:nvPr>
        </p:nvGraphicFramePr>
        <p:xfrm>
          <a:off x="405255" y="1171406"/>
          <a:ext cx="8333632" cy="4962750"/>
        </p:xfrm>
        <a:graphic>
          <a:graphicData uri="http://schemas.openxmlformats.org/drawingml/2006/table">
            <a:tbl>
              <a:tblPr firstRow="1" bandRow="1">
                <a:tableStyleId>{5C22544A-7EE6-4342-B048-85BDC9FD1C3A}</a:tableStyleId>
              </a:tblPr>
              <a:tblGrid>
                <a:gridCol w="1231040">
                  <a:extLst>
                    <a:ext uri="{9D8B030D-6E8A-4147-A177-3AD203B41FA5}">
                      <a16:colId xmlns:a16="http://schemas.microsoft.com/office/drawing/2014/main" val="20000"/>
                    </a:ext>
                  </a:extLst>
                </a:gridCol>
                <a:gridCol w="887824">
                  <a:extLst>
                    <a:ext uri="{9D8B030D-6E8A-4147-A177-3AD203B41FA5}">
                      <a16:colId xmlns:a16="http://schemas.microsoft.com/office/drawing/2014/main" val="20001"/>
                    </a:ext>
                  </a:extLst>
                </a:gridCol>
                <a:gridCol w="887824">
                  <a:extLst>
                    <a:ext uri="{9D8B030D-6E8A-4147-A177-3AD203B41FA5}">
                      <a16:colId xmlns:a16="http://schemas.microsoft.com/office/drawing/2014/main" val="20002"/>
                    </a:ext>
                  </a:extLst>
                </a:gridCol>
                <a:gridCol w="887824">
                  <a:extLst>
                    <a:ext uri="{9D8B030D-6E8A-4147-A177-3AD203B41FA5}">
                      <a16:colId xmlns:a16="http://schemas.microsoft.com/office/drawing/2014/main" val="20003"/>
                    </a:ext>
                  </a:extLst>
                </a:gridCol>
                <a:gridCol w="887824">
                  <a:extLst>
                    <a:ext uri="{9D8B030D-6E8A-4147-A177-3AD203B41FA5}">
                      <a16:colId xmlns:a16="http://schemas.microsoft.com/office/drawing/2014/main" val="20004"/>
                    </a:ext>
                  </a:extLst>
                </a:gridCol>
                <a:gridCol w="887824">
                  <a:extLst>
                    <a:ext uri="{9D8B030D-6E8A-4147-A177-3AD203B41FA5}">
                      <a16:colId xmlns:a16="http://schemas.microsoft.com/office/drawing/2014/main" val="20005"/>
                    </a:ext>
                  </a:extLst>
                </a:gridCol>
                <a:gridCol w="887824">
                  <a:extLst>
                    <a:ext uri="{9D8B030D-6E8A-4147-A177-3AD203B41FA5}">
                      <a16:colId xmlns:a16="http://schemas.microsoft.com/office/drawing/2014/main" val="20006"/>
                    </a:ext>
                  </a:extLst>
                </a:gridCol>
                <a:gridCol w="887824">
                  <a:extLst>
                    <a:ext uri="{9D8B030D-6E8A-4147-A177-3AD203B41FA5}">
                      <a16:colId xmlns:a16="http://schemas.microsoft.com/office/drawing/2014/main" val="20007"/>
                    </a:ext>
                  </a:extLst>
                </a:gridCol>
                <a:gridCol w="887824">
                  <a:extLst>
                    <a:ext uri="{9D8B030D-6E8A-4147-A177-3AD203B41FA5}">
                      <a16:colId xmlns:a16="http://schemas.microsoft.com/office/drawing/2014/main" val="20008"/>
                    </a:ext>
                  </a:extLst>
                </a:gridCol>
              </a:tblGrid>
              <a:tr h="496275">
                <a:tc gridSpan="9">
                  <a:txBody>
                    <a:bodyPr/>
                    <a:lstStyle/>
                    <a:p>
                      <a:pPr algn="l" fontAlgn="b"/>
                      <a:r>
                        <a:rPr lang="zh-CN" altLang="en-US" sz="2000" b="1" i="0" u="none" strike="noStrike" dirty="0">
                          <a:solidFill>
                            <a:srgbClr val="000000"/>
                          </a:solidFill>
                          <a:effectLst/>
                          <a:latin typeface="+mj-ea"/>
                          <a:ea typeface="+mj-ea"/>
                        </a:rPr>
                        <a:t>专科门诊稳定新症轮候时间（</a:t>
                      </a:r>
                      <a:r>
                        <a:rPr lang="zh-CN" altLang="en-US" sz="2000" b="1" i="0" u="none" strike="noStrike">
                          <a:solidFill>
                            <a:srgbClr val="000000"/>
                          </a:solidFill>
                          <a:effectLst/>
                          <a:latin typeface="+mj-ea"/>
                          <a:ea typeface="+mj-ea"/>
                        </a:rPr>
                        <a:t>周）</a:t>
                      </a:r>
                      <a:r>
                        <a:rPr lang="en-US" altLang="zh-CN" sz="2000" b="1" i="0" u="none" strike="noStrike" baseline="30000">
                          <a:solidFill>
                            <a:srgbClr val="000000"/>
                          </a:solidFill>
                          <a:effectLst/>
                          <a:latin typeface="+mj-ea"/>
                          <a:ea typeface="+mj-ea"/>
                        </a:rPr>
                        <a:t>1</a:t>
                      </a:r>
                      <a:endParaRPr lang="zh-CN" altLang="en-US" sz="2000" b="1" i="0" u="none" strike="noStrike" baseline="30000"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extLst>
                  <a:ext uri="{0D108BD9-81ED-4DB2-BD59-A6C34878D82A}">
                    <a16:rowId xmlns:a16="http://schemas.microsoft.com/office/drawing/2014/main" val="10000"/>
                  </a:ext>
                </a:extLst>
              </a:tr>
              <a:tr h="496275">
                <a:tc>
                  <a:txBody>
                    <a:bodyPr/>
                    <a:lstStyle/>
                    <a:p>
                      <a:pPr algn="l" fontAlgn="b"/>
                      <a:endParaRPr lang="zh-CN" altLang="en-US" sz="1800" b="0" i="0" u="none" strike="noStrike" dirty="0">
                        <a:solidFill>
                          <a:srgbClr val="000000"/>
                        </a:solidFill>
                        <a:effectLst/>
                        <a:latin typeface="+mj-ea"/>
                        <a:ea typeface="+mj-ea"/>
                      </a:endParaRP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港岛东</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港岛西</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九龙中</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九龙东</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九龙西</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新界东</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新界西</a:t>
                      </a:r>
                    </a:p>
                  </a:txBody>
                  <a:tcPr marL="72000" marR="72000" marT="0" marB="0" anchor="ctr"/>
                </a:tc>
                <a:tc>
                  <a:txBody>
                    <a:bodyPr/>
                    <a:lstStyle/>
                    <a:p>
                      <a:pPr algn="l" fontAlgn="b"/>
                      <a:r>
                        <a:rPr lang="zh-CN" altLang="en-US" sz="1800" b="1" i="0" u="none" strike="noStrike" dirty="0">
                          <a:solidFill>
                            <a:srgbClr val="000000"/>
                          </a:solidFill>
                          <a:effectLst/>
                          <a:latin typeface="+mj-ea"/>
                          <a:ea typeface="+mj-ea"/>
                        </a:rPr>
                        <a:t>平均值</a:t>
                      </a:r>
                    </a:p>
                  </a:txBody>
                  <a:tcPr marL="72000" marR="72000" marT="0" marB="0" anchor="ctr"/>
                </a:tc>
                <a:extLst>
                  <a:ext uri="{0D108BD9-81ED-4DB2-BD59-A6C34878D82A}">
                    <a16:rowId xmlns:a16="http://schemas.microsoft.com/office/drawing/2014/main" val="10001"/>
                  </a:ext>
                </a:extLst>
              </a:tr>
              <a:tr h="496275">
                <a:tc>
                  <a:txBody>
                    <a:bodyPr/>
                    <a:lstStyle/>
                    <a:p>
                      <a:pPr algn="l" fontAlgn="b"/>
                      <a:r>
                        <a:rPr lang="zh-CN" altLang="en-US" sz="1800" b="1" i="0" u="none" strike="noStrike" dirty="0">
                          <a:solidFill>
                            <a:srgbClr val="000000"/>
                          </a:solidFill>
                          <a:effectLst/>
                          <a:latin typeface="+mj-ea"/>
                          <a:ea typeface="+mj-ea"/>
                        </a:rPr>
                        <a:t>骨科</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94</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87</a:t>
                      </a:r>
                    </a:p>
                  </a:txBody>
                  <a:tcPr marL="72000" marR="72000" marT="0" marB="0" anchor="ctr">
                    <a:solidFill>
                      <a:schemeClr val="accent3">
                        <a:lumMod val="40000"/>
                        <a:lumOff val="60000"/>
                      </a:schemeClr>
                    </a:solidFill>
                  </a:tcPr>
                </a:tc>
                <a:tc>
                  <a:txBody>
                    <a:bodyPr/>
                    <a:lstStyle/>
                    <a:p>
                      <a:pPr algn="r" fontAlgn="b"/>
                      <a:r>
                        <a:rPr lang="en-US" altLang="zh-CN" sz="1800" b="1" i="0" u="none" strike="noStrike" dirty="0">
                          <a:solidFill>
                            <a:schemeClr val="accent1">
                              <a:lumMod val="75000"/>
                            </a:schemeClr>
                          </a:solidFill>
                          <a:effectLst/>
                          <a:latin typeface="+mj-ea"/>
                          <a:ea typeface="+mj-ea"/>
                        </a:rPr>
                        <a:t>144</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117</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104</a:t>
                      </a:r>
                    </a:p>
                  </a:txBody>
                  <a:tcPr marL="72000" marR="72000" marT="0" marB="0" anchor="ctr">
                    <a:solidFill>
                      <a:schemeClr val="accent3">
                        <a:lumMod val="40000"/>
                        <a:lumOff val="60000"/>
                      </a:schemeClr>
                    </a:solidFill>
                  </a:tcPr>
                </a:tc>
                <a:tc>
                  <a:txBody>
                    <a:bodyPr/>
                    <a:lstStyle/>
                    <a:p>
                      <a:pPr algn="r" fontAlgn="b"/>
                      <a:r>
                        <a:rPr lang="en-US" altLang="zh-CN" sz="1800" b="1" i="0" u="none" strike="noStrike" dirty="0">
                          <a:solidFill>
                            <a:schemeClr val="accent1">
                              <a:lumMod val="75000"/>
                            </a:schemeClr>
                          </a:solidFill>
                          <a:effectLst/>
                          <a:latin typeface="+mj-ea"/>
                          <a:ea typeface="+mj-ea"/>
                        </a:rPr>
                        <a:t>176</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99</a:t>
                      </a:r>
                    </a:p>
                  </a:txBody>
                  <a:tcPr marL="72000" marR="72000" marT="0" marB="0" anchor="ctr">
                    <a:solidFill>
                      <a:schemeClr val="accent3">
                        <a:lumMod val="40000"/>
                        <a:lumOff val="60000"/>
                      </a:schemeClr>
                    </a:solidFill>
                  </a:tcPr>
                </a:tc>
                <a:tc>
                  <a:txBody>
                    <a:bodyPr/>
                    <a:lstStyle/>
                    <a:p>
                      <a:pPr algn="r" fontAlgn="b"/>
                      <a:r>
                        <a:rPr lang="en-US" altLang="zh-CN" sz="1800" b="1" i="0" u="none" strike="noStrike">
                          <a:solidFill>
                            <a:srgbClr val="000000"/>
                          </a:solidFill>
                          <a:effectLst/>
                          <a:latin typeface="+mj-ea"/>
                          <a:ea typeface="+mj-ea"/>
                        </a:rPr>
                        <a:t>117 </a:t>
                      </a:r>
                    </a:p>
                  </a:txBody>
                  <a:tcPr marL="72000" marR="72000" marT="0" marB="0" anchor="ctr">
                    <a:solidFill>
                      <a:schemeClr val="accent3">
                        <a:lumMod val="40000"/>
                        <a:lumOff val="60000"/>
                      </a:schemeClr>
                    </a:solidFill>
                  </a:tcPr>
                </a:tc>
                <a:extLst>
                  <a:ext uri="{0D108BD9-81ED-4DB2-BD59-A6C34878D82A}">
                    <a16:rowId xmlns:a16="http://schemas.microsoft.com/office/drawing/2014/main" val="10002"/>
                  </a:ext>
                </a:extLst>
              </a:tr>
              <a:tr h="496275">
                <a:tc>
                  <a:txBody>
                    <a:bodyPr/>
                    <a:lstStyle/>
                    <a:p>
                      <a:pPr algn="l" fontAlgn="b"/>
                      <a:r>
                        <a:rPr lang="zh-CN" altLang="en-US" sz="1800" b="1" i="0" u="none" strike="noStrike" dirty="0">
                          <a:solidFill>
                            <a:srgbClr val="000000"/>
                          </a:solidFill>
                          <a:effectLst/>
                          <a:latin typeface="+mj-ea"/>
                          <a:ea typeface="+mj-ea"/>
                        </a:rPr>
                        <a:t>内科</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91</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96</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105</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104</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87</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102</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99</a:t>
                      </a:r>
                    </a:p>
                  </a:txBody>
                  <a:tcPr marL="72000" marR="72000" marT="0" marB="0" anchor="ctr">
                    <a:solidFill>
                      <a:schemeClr val="accent3">
                        <a:lumMod val="40000"/>
                        <a:lumOff val="60000"/>
                      </a:schemeClr>
                    </a:solidFill>
                  </a:tcPr>
                </a:tc>
                <a:tc>
                  <a:txBody>
                    <a:bodyPr/>
                    <a:lstStyle/>
                    <a:p>
                      <a:pPr algn="r" fontAlgn="b"/>
                      <a:r>
                        <a:rPr lang="en-US" altLang="zh-CN" sz="1800" b="1" i="0" u="none" strike="noStrike" dirty="0">
                          <a:solidFill>
                            <a:srgbClr val="000000"/>
                          </a:solidFill>
                          <a:effectLst/>
                          <a:latin typeface="+mj-ea"/>
                          <a:ea typeface="+mj-ea"/>
                        </a:rPr>
                        <a:t>98 </a:t>
                      </a:r>
                    </a:p>
                  </a:txBody>
                  <a:tcPr marL="72000" marR="72000" marT="0" marB="0" anchor="ctr">
                    <a:solidFill>
                      <a:schemeClr val="accent3">
                        <a:lumMod val="40000"/>
                        <a:lumOff val="60000"/>
                      </a:schemeClr>
                    </a:solidFill>
                  </a:tcPr>
                </a:tc>
                <a:extLst>
                  <a:ext uri="{0D108BD9-81ED-4DB2-BD59-A6C34878D82A}">
                    <a16:rowId xmlns:a16="http://schemas.microsoft.com/office/drawing/2014/main" val="10003"/>
                  </a:ext>
                </a:extLst>
              </a:tr>
              <a:tr h="496275">
                <a:tc>
                  <a:txBody>
                    <a:bodyPr/>
                    <a:lstStyle/>
                    <a:p>
                      <a:pPr algn="l" fontAlgn="b"/>
                      <a:r>
                        <a:rPr lang="zh-CN" altLang="en-US" sz="1800" b="0" i="0" u="none" strike="noStrike">
                          <a:solidFill>
                            <a:srgbClr val="000000"/>
                          </a:solidFill>
                          <a:effectLst/>
                          <a:latin typeface="+mj-ea"/>
                          <a:ea typeface="+mj-ea"/>
                        </a:rPr>
                        <a:t>精神科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45</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118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81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117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78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127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96</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a:solidFill>
                            <a:srgbClr val="000000"/>
                          </a:solidFill>
                          <a:effectLst/>
                          <a:latin typeface="+mj-ea"/>
                          <a:ea typeface="+mj-ea"/>
                        </a:rPr>
                        <a:t>95</a:t>
                      </a:r>
                      <a:r>
                        <a:rPr lang="en-US" altLang="zh-CN" sz="1800" b="0" i="0" u="none" strike="noStrike">
                          <a:solidFill>
                            <a:srgbClr val="000000"/>
                          </a:solidFill>
                          <a:effectLst/>
                          <a:latin typeface="+mj-ea"/>
                          <a:ea typeface="+mj-ea"/>
                        </a:rPr>
                        <a:t>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4"/>
                  </a:ext>
                </a:extLst>
              </a:tr>
              <a:tr h="496275">
                <a:tc>
                  <a:txBody>
                    <a:bodyPr/>
                    <a:lstStyle/>
                    <a:p>
                      <a:pPr algn="l" fontAlgn="b"/>
                      <a:r>
                        <a:rPr lang="zh-CN" altLang="en-US" sz="1800" b="1" i="0" u="none" strike="noStrike" dirty="0">
                          <a:solidFill>
                            <a:srgbClr val="000000"/>
                          </a:solidFill>
                          <a:effectLst/>
                          <a:latin typeface="+mj-ea"/>
                          <a:ea typeface="+mj-ea"/>
                        </a:rPr>
                        <a:t>眼科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51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97</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a:solidFill>
                            <a:schemeClr val="accent1">
                              <a:lumMod val="75000"/>
                            </a:schemeClr>
                          </a:solidFill>
                          <a:effectLst/>
                          <a:latin typeface="+mj-ea"/>
                          <a:ea typeface="+mj-ea"/>
                        </a:rPr>
                        <a:t>158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69</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67</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dirty="0">
                          <a:solidFill>
                            <a:srgbClr val="000000"/>
                          </a:solidFill>
                          <a:effectLst/>
                          <a:latin typeface="+mj-ea"/>
                          <a:ea typeface="+mj-ea"/>
                        </a:rPr>
                        <a:t>81</a:t>
                      </a:r>
                      <a:r>
                        <a:rPr lang="en-US" altLang="zh-CN" sz="1800" b="0" i="0" u="none" strike="noStrike" dirty="0">
                          <a:solidFill>
                            <a:srgbClr val="000000"/>
                          </a:solidFill>
                          <a:effectLst/>
                          <a:latin typeface="+mj-ea"/>
                          <a:ea typeface="+mj-ea"/>
                        </a:rPr>
                        <a:t>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5"/>
                  </a:ext>
                </a:extLst>
              </a:tr>
              <a:tr h="496275">
                <a:tc>
                  <a:txBody>
                    <a:bodyPr/>
                    <a:lstStyle/>
                    <a:p>
                      <a:pPr algn="l" fontAlgn="b"/>
                      <a:r>
                        <a:rPr lang="zh-CN" altLang="en-US" sz="1800" b="0" i="0" u="none" strike="noStrike">
                          <a:solidFill>
                            <a:srgbClr val="000000"/>
                          </a:solidFill>
                          <a:effectLst/>
                          <a:latin typeface="+mj-ea"/>
                          <a:ea typeface="+mj-ea"/>
                        </a:rPr>
                        <a:t>妇科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74</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83</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51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68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69</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87</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dirty="0">
                          <a:solidFill>
                            <a:schemeClr val="accent1">
                              <a:lumMod val="75000"/>
                            </a:schemeClr>
                          </a:solidFill>
                          <a:effectLst/>
                          <a:latin typeface="+mj-ea"/>
                          <a:ea typeface="+mj-ea"/>
                        </a:rPr>
                        <a:t>133</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dirty="0">
                          <a:solidFill>
                            <a:srgbClr val="000000"/>
                          </a:solidFill>
                          <a:effectLst/>
                          <a:latin typeface="+mj-ea"/>
                          <a:ea typeface="+mj-ea"/>
                        </a:rPr>
                        <a:t>81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6"/>
                  </a:ext>
                </a:extLst>
              </a:tr>
              <a:tr h="496275">
                <a:tc>
                  <a:txBody>
                    <a:bodyPr/>
                    <a:lstStyle/>
                    <a:p>
                      <a:pPr algn="l" fontAlgn="b"/>
                      <a:r>
                        <a:rPr lang="zh-CN" altLang="en-US" sz="1800" b="0" i="0" u="none" strike="noStrike">
                          <a:solidFill>
                            <a:srgbClr val="000000"/>
                          </a:solidFill>
                          <a:effectLst/>
                          <a:latin typeface="+mj-ea"/>
                          <a:ea typeface="+mj-ea"/>
                        </a:rPr>
                        <a:t>外科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81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78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64</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91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51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90</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88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78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7"/>
                  </a:ext>
                </a:extLst>
              </a:tr>
              <a:tr h="496275">
                <a:tc>
                  <a:txBody>
                    <a:bodyPr/>
                    <a:lstStyle/>
                    <a:p>
                      <a:pPr algn="l" fontAlgn="b"/>
                      <a:r>
                        <a:rPr lang="zh-CN" altLang="en-US" sz="1800" b="0" i="0" u="none" strike="noStrike">
                          <a:solidFill>
                            <a:srgbClr val="000000"/>
                          </a:solidFill>
                          <a:effectLst/>
                          <a:latin typeface="+mj-ea"/>
                          <a:ea typeface="+mj-ea"/>
                        </a:rPr>
                        <a:t>耳鼻喉科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50</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54</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73</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79</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70</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97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81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72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8"/>
                  </a:ext>
                </a:extLst>
              </a:tr>
              <a:tr h="496275">
                <a:tc>
                  <a:txBody>
                    <a:bodyPr/>
                    <a:lstStyle/>
                    <a:p>
                      <a:pPr algn="l" fontAlgn="b"/>
                      <a:r>
                        <a:rPr lang="zh-CN" altLang="en-US" sz="1800" b="0" i="0" u="none" strike="noStrike">
                          <a:solidFill>
                            <a:srgbClr val="000000"/>
                          </a:solidFill>
                          <a:effectLst/>
                          <a:latin typeface="+mj-ea"/>
                          <a:ea typeface="+mj-ea"/>
                        </a:rPr>
                        <a:t>儿科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19</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16</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22</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30</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24</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37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31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26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9"/>
                  </a:ext>
                </a:extLst>
              </a:tr>
            </a:tbl>
          </a:graphicData>
        </a:graphic>
      </p:graphicFrame>
      <p:sp>
        <p:nvSpPr>
          <p:cNvPr id="7" name="矩形 6">
            <a:extLst>
              <a:ext uri="{FF2B5EF4-FFF2-40B4-BE49-F238E27FC236}">
                <a16:creationId xmlns:a16="http://schemas.microsoft.com/office/drawing/2014/main" id="{ECA4813E-D651-4921-925E-7CF33F3D31F9}"/>
              </a:ext>
            </a:extLst>
          </p:cNvPr>
          <p:cNvSpPr/>
          <p:nvPr/>
        </p:nvSpPr>
        <p:spPr>
          <a:xfrm>
            <a:off x="418292" y="6126767"/>
            <a:ext cx="11152909" cy="276999"/>
          </a:xfrm>
          <a:prstGeom prst="rect">
            <a:avLst/>
          </a:prstGeom>
        </p:spPr>
        <p:txBody>
          <a:bodyPr wrap="square">
            <a:spAutoFit/>
          </a:bodyPr>
          <a:lstStyle/>
          <a:p>
            <a:r>
              <a:rPr lang="en-US" altLang="zh-CN" sz="1200" b="1">
                <a:latin typeface="+mj-ea"/>
              </a:rPr>
              <a:t>1. </a:t>
            </a:r>
            <a:r>
              <a:rPr lang="zh-CN" altLang="en-US" sz="1200" b="1">
                <a:latin typeface="+mj-ea"/>
              </a:rPr>
              <a:t>资料来源：</a:t>
            </a:r>
            <a:r>
              <a:rPr lang="zh-CN" altLang="en-US" sz="1200">
                <a:latin typeface="+mj-ea"/>
              </a:rPr>
              <a:t>香港医院管理局，专科门诊轮候时间统计，截止</a:t>
            </a:r>
            <a:r>
              <a:rPr lang="en-US" altLang="zh-CN" sz="1200">
                <a:latin typeface="+mj-ea"/>
              </a:rPr>
              <a:t>20180731</a:t>
            </a:r>
            <a:endParaRPr lang="en-US" altLang="zh-CN" sz="1200" dirty="0">
              <a:latin typeface="+mj-ea"/>
            </a:endParaRPr>
          </a:p>
        </p:txBody>
      </p:sp>
      <p:grpSp>
        <p:nvGrpSpPr>
          <p:cNvPr id="13" name="组合 12">
            <a:extLst>
              <a:ext uri="{FF2B5EF4-FFF2-40B4-BE49-F238E27FC236}">
                <a16:creationId xmlns:a16="http://schemas.microsoft.com/office/drawing/2014/main" id="{B80FBE26-33D1-483F-956F-603E7EE5A763}"/>
              </a:ext>
            </a:extLst>
          </p:cNvPr>
          <p:cNvGrpSpPr/>
          <p:nvPr/>
        </p:nvGrpSpPr>
        <p:grpSpPr>
          <a:xfrm>
            <a:off x="9087277" y="1006306"/>
            <a:ext cx="2853797" cy="5120460"/>
            <a:chOff x="9023777" y="1076333"/>
            <a:chExt cx="2853797" cy="5218554"/>
          </a:xfrm>
        </p:grpSpPr>
        <p:sp>
          <p:nvSpPr>
            <p:cNvPr id="10" name="矩形 9">
              <a:extLst>
                <a:ext uri="{FF2B5EF4-FFF2-40B4-BE49-F238E27FC236}">
                  <a16:creationId xmlns:a16="http://schemas.microsoft.com/office/drawing/2014/main" id="{E12D8AD3-AE6A-48CC-912A-37EFF1E57E87}"/>
                </a:ext>
              </a:extLst>
            </p:cNvPr>
            <p:cNvSpPr/>
            <p:nvPr>
              <p:custDataLst>
                <p:tags r:id="rId1"/>
              </p:custDataLst>
            </p:nvPr>
          </p:nvSpPr>
          <p:spPr>
            <a:xfrm>
              <a:off x="9593559" y="1076333"/>
              <a:ext cx="1575327" cy="390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900" tIns="45455" rIns="90900" bIns="45455" rtlCol="0" anchor="ctr"/>
            <a:lstStyle/>
            <a:p>
              <a:pPr algn="ctr" fontAlgn="auto">
                <a:spcBef>
                  <a:spcPts val="0"/>
                </a:spcBef>
                <a:spcAft>
                  <a:spcPts val="0"/>
                </a:spcAft>
              </a:pPr>
              <a:r>
                <a:rPr lang="zh-CN" altLang="en-US" b="1" dirty="0">
                  <a:solidFill>
                    <a:schemeClr val="accent1">
                      <a:lumMod val="75000"/>
                    </a:schemeClr>
                  </a:solidFill>
                  <a:cs typeface="+mn-ea"/>
                  <a:sym typeface="+mn-lt"/>
                </a:rPr>
                <a:t>关键发现</a:t>
              </a:r>
            </a:p>
          </p:txBody>
        </p:sp>
        <p:sp>
          <p:nvSpPr>
            <p:cNvPr id="11" name="矩形 10">
              <a:extLst>
                <a:ext uri="{FF2B5EF4-FFF2-40B4-BE49-F238E27FC236}">
                  <a16:creationId xmlns:a16="http://schemas.microsoft.com/office/drawing/2014/main" id="{66BABF4A-13FC-45E7-A183-9FCD9C775C5A}"/>
                </a:ext>
              </a:extLst>
            </p:cNvPr>
            <p:cNvSpPr/>
            <p:nvPr/>
          </p:nvSpPr>
          <p:spPr>
            <a:xfrm>
              <a:off x="9023777" y="1600097"/>
              <a:ext cx="2853797" cy="469479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Arial" panose="020B0604020202020204" pitchFamily="34" charset="0"/>
                <a:buChar char="•"/>
              </a:pPr>
              <a:r>
                <a:rPr lang="zh-CN" altLang="en-US" sz="1600">
                  <a:cs typeface="+mn-ea"/>
                  <a:sym typeface="+mn-lt"/>
                </a:rPr>
                <a:t>从当下专科门诊轮候时长来看，医疗设施及人才最为短缺的包括</a:t>
              </a:r>
              <a:r>
                <a:rPr lang="zh-CN" altLang="en-US" sz="1600" b="1">
                  <a:solidFill>
                    <a:schemeClr val="accent1">
                      <a:lumMod val="75000"/>
                    </a:schemeClr>
                  </a:solidFill>
                  <a:cs typeface="+mn-ea"/>
                  <a:sym typeface="+mn-lt"/>
                </a:rPr>
                <a:t>骨科、内科、眼科及精神科、妇科等科室</a:t>
              </a:r>
              <a:endParaRPr lang="en-US" altLang="zh-CN" sz="1600" b="1">
                <a:solidFill>
                  <a:schemeClr val="accent1">
                    <a:lumMod val="75000"/>
                  </a:schemeClr>
                </a:solidFill>
                <a:cs typeface="+mn-ea"/>
                <a:sym typeface="+mn-lt"/>
              </a:endParaRPr>
            </a:p>
            <a:p>
              <a:pPr marL="285750" indent="-285750">
                <a:lnSpc>
                  <a:spcPct val="150000"/>
                </a:lnSpc>
                <a:buFont typeface="Arial" panose="020B0604020202020204" pitchFamily="34" charset="0"/>
                <a:buChar char="•"/>
              </a:pPr>
              <a:r>
                <a:rPr lang="zh-CN" altLang="en-US" sz="1600">
                  <a:solidFill>
                    <a:schemeClr val="tx1"/>
                  </a:solidFill>
                  <a:cs typeface="+mn-ea"/>
                  <a:sym typeface="+mn-lt"/>
                </a:rPr>
                <a:t>香港公立医院专科门诊的预约等候时间的</a:t>
              </a:r>
              <a:r>
                <a:rPr lang="zh-CN" altLang="en-US" sz="1600" b="1">
                  <a:solidFill>
                    <a:schemeClr val="accent1">
                      <a:lumMod val="75000"/>
                    </a:schemeClr>
                  </a:solidFill>
                  <a:cs typeface="+mn-ea"/>
                  <a:sym typeface="+mn-lt"/>
                </a:rPr>
                <a:t>中位数最多</a:t>
              </a:r>
              <a:r>
                <a:rPr lang="en-US" altLang="zh-CN" sz="1600" b="1">
                  <a:solidFill>
                    <a:schemeClr val="accent1">
                      <a:lumMod val="75000"/>
                    </a:schemeClr>
                  </a:solidFill>
                  <a:cs typeface="+mn-ea"/>
                  <a:sym typeface="+mn-lt"/>
                </a:rPr>
                <a:t>120</a:t>
              </a:r>
              <a:r>
                <a:rPr lang="zh-CN" altLang="en-US" sz="1600" b="1">
                  <a:solidFill>
                    <a:schemeClr val="accent1">
                      <a:lumMod val="75000"/>
                    </a:schemeClr>
                  </a:solidFill>
                  <a:cs typeface="+mn-ea"/>
                  <a:sym typeface="+mn-lt"/>
                </a:rPr>
                <a:t>周左右</a:t>
              </a:r>
            </a:p>
            <a:p>
              <a:pPr marL="285750" indent="-285750">
                <a:lnSpc>
                  <a:spcPct val="150000"/>
                </a:lnSpc>
                <a:buFont typeface="Arial" panose="020B0604020202020204" pitchFamily="34" charset="0"/>
                <a:buChar char="•"/>
              </a:pPr>
              <a:r>
                <a:rPr lang="zh-CN" altLang="en-US" sz="1600" b="1">
                  <a:solidFill>
                    <a:schemeClr val="accent1">
                      <a:lumMod val="75000"/>
                    </a:schemeClr>
                  </a:solidFill>
                  <a:cs typeface="+mn-ea"/>
                  <a:sym typeface="+mn-lt"/>
                </a:rPr>
                <a:t>内科、外科、精神科都只有不足</a:t>
              </a:r>
              <a:r>
                <a:rPr lang="en-US" altLang="zh-CN" sz="1600" b="1">
                  <a:solidFill>
                    <a:schemeClr val="accent1">
                      <a:lumMod val="75000"/>
                    </a:schemeClr>
                  </a:solidFill>
                  <a:cs typeface="+mn-ea"/>
                  <a:sym typeface="+mn-lt"/>
                </a:rPr>
                <a:t>10%</a:t>
              </a:r>
              <a:r>
                <a:rPr lang="zh-CN" altLang="en-US" sz="1600" b="1">
                  <a:solidFill>
                    <a:schemeClr val="accent1">
                      <a:lumMod val="75000"/>
                    </a:schemeClr>
                  </a:solidFill>
                  <a:cs typeface="+mn-ea"/>
                  <a:sym typeface="+mn-lt"/>
                </a:rPr>
                <a:t>的紧急病患能够在一周内得到治疗</a:t>
              </a:r>
            </a:p>
          </p:txBody>
        </p:sp>
        <p:cxnSp>
          <p:nvCxnSpPr>
            <p:cNvPr id="12" name="直接连接符 11">
              <a:extLst>
                <a:ext uri="{FF2B5EF4-FFF2-40B4-BE49-F238E27FC236}">
                  <a16:creationId xmlns:a16="http://schemas.microsoft.com/office/drawing/2014/main" id="{FA631DCF-015C-42E7-BBEE-F9F2BA1905E9}"/>
                </a:ext>
              </a:extLst>
            </p:cNvPr>
            <p:cNvCxnSpPr>
              <a:cxnSpLocks/>
            </p:cNvCxnSpPr>
            <p:nvPr/>
          </p:nvCxnSpPr>
          <p:spPr>
            <a:xfrm flipV="1">
              <a:off x="9023777" y="1456853"/>
              <a:ext cx="2844000" cy="9625"/>
            </a:xfrm>
            <a:prstGeom prst="line">
              <a:avLst/>
            </a:prstGeom>
            <a:ln/>
          </p:spPr>
          <p:style>
            <a:lnRef idx="3">
              <a:schemeClr val="dk1"/>
            </a:lnRef>
            <a:fillRef idx="0">
              <a:schemeClr val="dk1"/>
            </a:fillRef>
            <a:effectRef idx="2">
              <a:schemeClr val="dk1"/>
            </a:effectRef>
            <a:fontRef idx="minor">
              <a:schemeClr val="tx1"/>
            </a:fontRef>
          </p:style>
        </p:cxnSp>
      </p:grpSp>
      <p:sp>
        <p:nvSpPr>
          <p:cNvPr id="14" name="梯形 13">
            <a:extLst>
              <a:ext uri="{FF2B5EF4-FFF2-40B4-BE49-F238E27FC236}">
                <a16:creationId xmlns:a16="http://schemas.microsoft.com/office/drawing/2014/main" id="{E0D0F61B-004E-424B-8897-EA727A6EA5D2}"/>
              </a:ext>
            </a:extLst>
          </p:cNvPr>
          <p:cNvSpPr/>
          <p:nvPr/>
        </p:nvSpPr>
        <p:spPr>
          <a:xfrm rot="5400000">
            <a:off x="6387012" y="3536737"/>
            <a:ext cx="5040000" cy="360528"/>
          </a:xfrm>
          <a:prstGeom prst="trapezoid">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l">
              <a:lnSpc>
                <a:spcPct val="90000"/>
              </a:lnSpc>
              <a:spcAft>
                <a:spcPts val="1000"/>
              </a:spcAft>
              <a:buAutoNum type="arabicPeriod"/>
            </a:pPr>
            <a:endParaRPr lang="zh-CN" altLang="en-US" b="1" kern="0">
              <a:solidFill>
                <a:prstClr val="black"/>
              </a:solidFill>
              <a:ea typeface="华文楷体"/>
            </a:endParaRPr>
          </a:p>
        </p:txBody>
      </p:sp>
    </p:spTree>
    <p:extLst>
      <p:ext uri="{BB962C8B-B14F-4D97-AF65-F5344CB8AC3E}">
        <p14:creationId xmlns:p14="http://schemas.microsoft.com/office/powerpoint/2010/main" val="4193681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0572B-C280-4B71-BDA2-80C65BEF549D}"/>
              </a:ext>
            </a:extLst>
          </p:cNvPr>
          <p:cNvSpPr>
            <a:spLocks noGrp="1"/>
          </p:cNvSpPr>
          <p:nvPr>
            <p:ph type="title"/>
          </p:nvPr>
        </p:nvSpPr>
        <p:spPr>
          <a:xfrm>
            <a:off x="304919" y="234865"/>
            <a:ext cx="11487527" cy="786544"/>
          </a:xfrm>
        </p:spPr>
        <p:txBody>
          <a:bodyPr/>
          <a:lstStyle/>
          <a:p>
            <a:r>
              <a:rPr lang="zh-CN" altLang="en-US" sz="2400">
                <a:latin typeface="+mn-lt"/>
                <a:ea typeface="+mn-ea"/>
                <a:cs typeface="+mn-ea"/>
                <a:sym typeface="+mn-lt"/>
              </a:rPr>
              <a:t>平安智能影像产品可提供</a:t>
            </a:r>
            <a:r>
              <a:rPr lang="en-US" altLang="zh-CN" sz="2400">
                <a:latin typeface="+mn-lt"/>
                <a:ea typeface="+mn-ea"/>
                <a:cs typeface="+mn-ea"/>
                <a:sym typeface="+mn-lt"/>
              </a:rPr>
              <a:t>20+</a:t>
            </a:r>
            <a:r>
              <a:rPr lang="zh-CN" altLang="en-US" sz="2400">
                <a:latin typeface="+mn-lt"/>
                <a:ea typeface="+mn-ea"/>
                <a:cs typeface="+mn-ea"/>
                <a:sym typeface="+mn-lt"/>
              </a:rPr>
              <a:t>产品及方案，覆盖人体多部位，服务临床多科室</a:t>
            </a:r>
            <a:endParaRPr lang="zh-CN" altLang="en-US" sz="2400" baseline="30000">
              <a:latin typeface="+mn-lt"/>
              <a:ea typeface="+mn-ea"/>
              <a:cs typeface="+mn-ea"/>
              <a:sym typeface="+mn-lt"/>
            </a:endParaRPr>
          </a:p>
        </p:txBody>
      </p:sp>
      <p:grpSp>
        <p:nvGrpSpPr>
          <p:cNvPr id="78" name="组合 77">
            <a:extLst>
              <a:ext uri="{FF2B5EF4-FFF2-40B4-BE49-F238E27FC236}">
                <a16:creationId xmlns:a16="http://schemas.microsoft.com/office/drawing/2014/main" id="{C4BF99AB-D695-4E6C-BDE3-A76EC11076EA}"/>
              </a:ext>
            </a:extLst>
          </p:cNvPr>
          <p:cNvGrpSpPr/>
          <p:nvPr/>
        </p:nvGrpSpPr>
        <p:grpSpPr>
          <a:xfrm>
            <a:off x="3387554" y="1527017"/>
            <a:ext cx="2447913" cy="4485788"/>
            <a:chOff x="3459570" y="1882817"/>
            <a:chExt cx="2588710" cy="3901462"/>
          </a:xfrm>
          <a:solidFill>
            <a:sysClr val="windowText" lastClr="000000">
              <a:lumMod val="95000"/>
            </a:sysClr>
          </a:solidFill>
        </p:grpSpPr>
        <p:grpSp>
          <p:nvGrpSpPr>
            <p:cNvPr id="79" name="组合 78">
              <a:extLst>
                <a:ext uri="{FF2B5EF4-FFF2-40B4-BE49-F238E27FC236}">
                  <a16:creationId xmlns:a16="http://schemas.microsoft.com/office/drawing/2014/main" id="{4D25DA31-8E0E-4443-AB11-79B8AEABEF1E}"/>
                </a:ext>
              </a:extLst>
            </p:cNvPr>
            <p:cNvGrpSpPr/>
            <p:nvPr/>
          </p:nvGrpSpPr>
          <p:grpSpPr>
            <a:xfrm>
              <a:off x="3459570" y="1882817"/>
              <a:ext cx="243840" cy="193965"/>
              <a:chOff x="4892040" y="1485900"/>
              <a:chExt cx="243840" cy="236220"/>
            </a:xfrm>
            <a:grpFill/>
          </p:grpSpPr>
          <p:cxnSp>
            <p:nvCxnSpPr>
              <p:cNvPr id="90" name="直接连接符 89">
                <a:extLst>
                  <a:ext uri="{FF2B5EF4-FFF2-40B4-BE49-F238E27FC236}">
                    <a16:creationId xmlns:a16="http://schemas.microsoft.com/office/drawing/2014/main" id="{11C6AD8C-C905-4D75-94C2-525F76264CD4}"/>
                  </a:ext>
                </a:extLst>
              </p:cNvPr>
              <p:cNvCxnSpPr>
                <a:cxnSpLocks/>
              </p:cNvCxnSpPr>
              <p:nvPr/>
            </p:nvCxnSpPr>
            <p:spPr>
              <a:xfrm>
                <a:off x="4892040" y="1485900"/>
                <a:ext cx="243840" cy="0"/>
              </a:xfrm>
              <a:prstGeom prst="line">
                <a:avLst/>
              </a:prstGeom>
              <a:grpFill/>
              <a:ln w="12700" cap="rnd" cmpd="sng" algn="ctr">
                <a:noFill/>
                <a:prstDash val="solid"/>
                <a:round/>
                <a:headEnd type="none" w="med" len="med"/>
                <a:tailEnd type="none" w="med" len="med"/>
              </a:ln>
              <a:effectLst/>
            </p:spPr>
          </p:cxnSp>
          <p:cxnSp>
            <p:nvCxnSpPr>
              <p:cNvPr id="92" name="直接连接符 91">
                <a:extLst>
                  <a:ext uri="{FF2B5EF4-FFF2-40B4-BE49-F238E27FC236}">
                    <a16:creationId xmlns:a16="http://schemas.microsoft.com/office/drawing/2014/main" id="{AD24D589-DB45-4646-BB3D-148794D6B41A}"/>
                  </a:ext>
                </a:extLst>
              </p:cNvPr>
              <p:cNvCxnSpPr>
                <a:cxnSpLocks/>
              </p:cNvCxnSpPr>
              <p:nvPr/>
            </p:nvCxnSpPr>
            <p:spPr>
              <a:xfrm>
                <a:off x="4892040" y="1485900"/>
                <a:ext cx="0" cy="236220"/>
              </a:xfrm>
              <a:prstGeom prst="line">
                <a:avLst/>
              </a:prstGeom>
              <a:grpFill/>
              <a:ln w="12700" cap="rnd" cmpd="sng" algn="ctr">
                <a:noFill/>
                <a:prstDash val="solid"/>
                <a:round/>
                <a:headEnd type="none" w="med" len="med"/>
                <a:tailEnd type="none" w="med" len="med"/>
              </a:ln>
              <a:effectLst/>
            </p:spPr>
          </p:cxnSp>
        </p:grpSp>
        <p:grpSp>
          <p:nvGrpSpPr>
            <p:cNvPr id="80" name="组合 79">
              <a:extLst>
                <a:ext uri="{FF2B5EF4-FFF2-40B4-BE49-F238E27FC236}">
                  <a16:creationId xmlns:a16="http://schemas.microsoft.com/office/drawing/2014/main" id="{DFA3EABD-4D40-4A6C-BB2F-CA916765C7C9}"/>
                </a:ext>
              </a:extLst>
            </p:cNvPr>
            <p:cNvGrpSpPr/>
            <p:nvPr/>
          </p:nvGrpSpPr>
          <p:grpSpPr>
            <a:xfrm flipH="1">
              <a:off x="5804440" y="1882817"/>
              <a:ext cx="243840" cy="193965"/>
              <a:chOff x="4892040" y="1485900"/>
              <a:chExt cx="243840" cy="236220"/>
            </a:xfrm>
            <a:grpFill/>
          </p:grpSpPr>
          <p:cxnSp>
            <p:nvCxnSpPr>
              <p:cNvPr id="88" name="直接连接符 87">
                <a:extLst>
                  <a:ext uri="{FF2B5EF4-FFF2-40B4-BE49-F238E27FC236}">
                    <a16:creationId xmlns:a16="http://schemas.microsoft.com/office/drawing/2014/main" id="{A146FB9A-A3C3-42FC-ABA4-0F4F127F2F71}"/>
                  </a:ext>
                </a:extLst>
              </p:cNvPr>
              <p:cNvCxnSpPr>
                <a:cxnSpLocks/>
              </p:cNvCxnSpPr>
              <p:nvPr/>
            </p:nvCxnSpPr>
            <p:spPr>
              <a:xfrm>
                <a:off x="4892040" y="1485900"/>
                <a:ext cx="243840" cy="0"/>
              </a:xfrm>
              <a:prstGeom prst="line">
                <a:avLst/>
              </a:prstGeom>
              <a:grpFill/>
              <a:ln w="12700" cap="rnd" cmpd="sng" algn="ctr">
                <a:noFill/>
                <a:prstDash val="solid"/>
                <a:round/>
                <a:headEnd type="none" w="med" len="med"/>
                <a:tailEnd type="none" w="med" len="med"/>
              </a:ln>
              <a:effectLst/>
            </p:spPr>
          </p:cxnSp>
          <p:cxnSp>
            <p:nvCxnSpPr>
              <p:cNvPr id="89" name="直接连接符 88">
                <a:extLst>
                  <a:ext uri="{FF2B5EF4-FFF2-40B4-BE49-F238E27FC236}">
                    <a16:creationId xmlns:a16="http://schemas.microsoft.com/office/drawing/2014/main" id="{4EDB8E95-5E70-4AAF-8516-1D2301ED8125}"/>
                  </a:ext>
                </a:extLst>
              </p:cNvPr>
              <p:cNvCxnSpPr>
                <a:cxnSpLocks/>
              </p:cNvCxnSpPr>
              <p:nvPr/>
            </p:nvCxnSpPr>
            <p:spPr>
              <a:xfrm>
                <a:off x="4892040" y="1485900"/>
                <a:ext cx="0" cy="236220"/>
              </a:xfrm>
              <a:prstGeom prst="line">
                <a:avLst/>
              </a:prstGeom>
              <a:grpFill/>
              <a:ln w="12700" cap="rnd" cmpd="sng" algn="ctr">
                <a:noFill/>
                <a:prstDash val="solid"/>
                <a:round/>
                <a:headEnd type="none" w="med" len="med"/>
                <a:tailEnd type="none" w="med" len="med"/>
              </a:ln>
              <a:effectLst/>
            </p:spPr>
          </p:cxnSp>
        </p:grpSp>
        <p:grpSp>
          <p:nvGrpSpPr>
            <p:cNvPr id="81" name="组合 80">
              <a:extLst>
                <a:ext uri="{FF2B5EF4-FFF2-40B4-BE49-F238E27FC236}">
                  <a16:creationId xmlns:a16="http://schemas.microsoft.com/office/drawing/2014/main" id="{9BD65F85-8F15-42A6-94B4-0210BEA7C99B}"/>
                </a:ext>
              </a:extLst>
            </p:cNvPr>
            <p:cNvGrpSpPr/>
            <p:nvPr/>
          </p:nvGrpSpPr>
          <p:grpSpPr>
            <a:xfrm flipV="1">
              <a:off x="3459570" y="5590314"/>
              <a:ext cx="243840" cy="193965"/>
              <a:chOff x="4892040" y="1485900"/>
              <a:chExt cx="243840" cy="236220"/>
            </a:xfrm>
            <a:grpFill/>
          </p:grpSpPr>
          <p:cxnSp>
            <p:nvCxnSpPr>
              <p:cNvPr id="86" name="直接连接符 85">
                <a:extLst>
                  <a:ext uri="{FF2B5EF4-FFF2-40B4-BE49-F238E27FC236}">
                    <a16:creationId xmlns:a16="http://schemas.microsoft.com/office/drawing/2014/main" id="{E2801B9F-E6AF-4A43-BBC1-160799E04D83}"/>
                  </a:ext>
                </a:extLst>
              </p:cNvPr>
              <p:cNvCxnSpPr>
                <a:cxnSpLocks/>
              </p:cNvCxnSpPr>
              <p:nvPr/>
            </p:nvCxnSpPr>
            <p:spPr>
              <a:xfrm>
                <a:off x="4892040" y="1485900"/>
                <a:ext cx="243840" cy="0"/>
              </a:xfrm>
              <a:prstGeom prst="line">
                <a:avLst/>
              </a:prstGeom>
              <a:grpFill/>
              <a:ln w="12700" cap="rnd" cmpd="sng" algn="ctr">
                <a:noFill/>
                <a:prstDash val="solid"/>
                <a:round/>
                <a:headEnd type="none" w="med" len="med"/>
                <a:tailEnd type="none" w="med" len="med"/>
              </a:ln>
              <a:effectLst/>
            </p:spPr>
          </p:cxnSp>
          <p:cxnSp>
            <p:nvCxnSpPr>
              <p:cNvPr id="87" name="直接连接符 86">
                <a:extLst>
                  <a:ext uri="{FF2B5EF4-FFF2-40B4-BE49-F238E27FC236}">
                    <a16:creationId xmlns:a16="http://schemas.microsoft.com/office/drawing/2014/main" id="{D77E6487-4D8C-4693-90B3-3ABE5BE6D84E}"/>
                  </a:ext>
                </a:extLst>
              </p:cNvPr>
              <p:cNvCxnSpPr>
                <a:cxnSpLocks/>
              </p:cNvCxnSpPr>
              <p:nvPr/>
            </p:nvCxnSpPr>
            <p:spPr>
              <a:xfrm>
                <a:off x="4892040" y="1485900"/>
                <a:ext cx="0" cy="236220"/>
              </a:xfrm>
              <a:prstGeom prst="line">
                <a:avLst/>
              </a:prstGeom>
              <a:grpFill/>
              <a:ln w="12700" cap="rnd" cmpd="sng" algn="ctr">
                <a:noFill/>
                <a:prstDash val="solid"/>
                <a:round/>
                <a:headEnd type="none" w="med" len="med"/>
                <a:tailEnd type="none" w="med" len="med"/>
              </a:ln>
              <a:effectLst/>
            </p:spPr>
          </p:cxnSp>
        </p:grpSp>
        <p:grpSp>
          <p:nvGrpSpPr>
            <p:cNvPr id="82" name="组合 81">
              <a:extLst>
                <a:ext uri="{FF2B5EF4-FFF2-40B4-BE49-F238E27FC236}">
                  <a16:creationId xmlns:a16="http://schemas.microsoft.com/office/drawing/2014/main" id="{FD144177-0D40-4047-A663-E1DBF0432A86}"/>
                </a:ext>
              </a:extLst>
            </p:cNvPr>
            <p:cNvGrpSpPr/>
            <p:nvPr/>
          </p:nvGrpSpPr>
          <p:grpSpPr>
            <a:xfrm flipH="1" flipV="1">
              <a:off x="5804440" y="5590314"/>
              <a:ext cx="243840" cy="193965"/>
              <a:chOff x="4892040" y="1485900"/>
              <a:chExt cx="243840" cy="236220"/>
            </a:xfrm>
            <a:grpFill/>
          </p:grpSpPr>
          <p:cxnSp>
            <p:nvCxnSpPr>
              <p:cNvPr id="84" name="直接连接符 83">
                <a:extLst>
                  <a:ext uri="{FF2B5EF4-FFF2-40B4-BE49-F238E27FC236}">
                    <a16:creationId xmlns:a16="http://schemas.microsoft.com/office/drawing/2014/main" id="{04C6B629-475B-443B-9772-FFD5DD4629FB}"/>
                  </a:ext>
                </a:extLst>
              </p:cNvPr>
              <p:cNvCxnSpPr>
                <a:cxnSpLocks/>
              </p:cNvCxnSpPr>
              <p:nvPr/>
            </p:nvCxnSpPr>
            <p:spPr>
              <a:xfrm>
                <a:off x="4892040" y="1485900"/>
                <a:ext cx="243840" cy="0"/>
              </a:xfrm>
              <a:prstGeom prst="line">
                <a:avLst/>
              </a:prstGeom>
              <a:grpFill/>
              <a:ln w="12700" cap="rnd" cmpd="sng" algn="ctr">
                <a:noFill/>
                <a:prstDash val="solid"/>
                <a:round/>
                <a:headEnd type="none" w="med" len="med"/>
                <a:tailEnd type="none" w="med" len="med"/>
              </a:ln>
              <a:effectLst/>
            </p:spPr>
          </p:cxnSp>
          <p:cxnSp>
            <p:nvCxnSpPr>
              <p:cNvPr id="85" name="直接连接符 84">
                <a:extLst>
                  <a:ext uri="{FF2B5EF4-FFF2-40B4-BE49-F238E27FC236}">
                    <a16:creationId xmlns:a16="http://schemas.microsoft.com/office/drawing/2014/main" id="{7D33F255-7B7A-4A51-AF63-1F2FF7F74B15}"/>
                  </a:ext>
                </a:extLst>
              </p:cNvPr>
              <p:cNvCxnSpPr>
                <a:cxnSpLocks/>
              </p:cNvCxnSpPr>
              <p:nvPr/>
            </p:nvCxnSpPr>
            <p:spPr>
              <a:xfrm>
                <a:off x="4892040" y="1485900"/>
                <a:ext cx="0" cy="236220"/>
              </a:xfrm>
              <a:prstGeom prst="line">
                <a:avLst/>
              </a:prstGeom>
              <a:grpFill/>
              <a:ln w="12700" cap="rnd" cmpd="sng" algn="ctr">
                <a:noFill/>
                <a:prstDash val="solid"/>
                <a:round/>
                <a:headEnd type="none" w="med" len="med"/>
                <a:tailEnd type="none" w="med" len="med"/>
              </a:ln>
              <a:effectLst/>
            </p:spPr>
          </p:cxnSp>
        </p:grpSp>
        <p:sp>
          <p:nvSpPr>
            <p:cNvPr id="83" name="矩形 82">
              <a:extLst>
                <a:ext uri="{FF2B5EF4-FFF2-40B4-BE49-F238E27FC236}">
                  <a16:creationId xmlns:a16="http://schemas.microsoft.com/office/drawing/2014/main" id="{4A616F4E-3A7F-4C79-9AD2-89924AEE532D}"/>
                </a:ext>
              </a:extLst>
            </p:cNvPr>
            <p:cNvSpPr/>
            <p:nvPr/>
          </p:nvSpPr>
          <p:spPr>
            <a:xfrm>
              <a:off x="3459570" y="1882817"/>
              <a:ext cx="2588710" cy="3901456"/>
            </a:xfrm>
            <a:prstGeom prst="rect">
              <a:avLst/>
            </a:prstGeom>
            <a:solidFill>
              <a:schemeClr val="bg1">
                <a:lumMod val="95000"/>
              </a:schemeClr>
            </a:solidFill>
            <a:ln w="10795" cap="flat" cmpd="sng" algn="ctr">
              <a:noFill/>
              <a:prstDash val="solid"/>
            </a:ln>
            <a:effectLst>
              <a:outerShdw blurRad="63500" sx="102000" sy="102000" algn="ctr" rotWithShape="0">
                <a:srgbClr val="FE8637">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grpSp>
      <p:sp>
        <p:nvSpPr>
          <p:cNvPr id="93" name="矩形 92">
            <a:extLst>
              <a:ext uri="{FF2B5EF4-FFF2-40B4-BE49-F238E27FC236}">
                <a16:creationId xmlns:a16="http://schemas.microsoft.com/office/drawing/2014/main" id="{00129975-C28C-4AC5-89C5-42D369300DB1}"/>
              </a:ext>
            </a:extLst>
          </p:cNvPr>
          <p:cNvSpPr/>
          <p:nvPr/>
        </p:nvSpPr>
        <p:spPr>
          <a:xfrm>
            <a:off x="3600692" y="1638047"/>
            <a:ext cx="2037532" cy="4445231"/>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9525" cap="rnd" cmpd="sng" algn="ctr">
            <a:noFill/>
            <a:prstDash val="solid"/>
            <a:round/>
            <a:headEnd type="none" w="med" len="med"/>
            <a:tailEnd type="none" w="med" len="med"/>
          </a:ln>
          <a:effectLst/>
        </p:spPr>
        <p:txBody>
          <a:bodyPr wrap="none" lIns="0" tIns="0" rIns="0" bIns="0" rtlCol="0" anchor="ctr"/>
          <a:lstStyle/>
          <a:p>
            <a:pPr marL="0" marR="0" lvl="0" indent="0" algn="ctr" defTabSz="914400" eaLnBrk="1" fontAlgn="auto" latinLnBrk="0" hangingPunct="1">
              <a:lnSpc>
                <a:spcPct val="90000"/>
              </a:lnSpc>
              <a:spcBef>
                <a:spcPts val="0"/>
              </a:spcBef>
              <a:spcAft>
                <a:spcPts val="1000"/>
              </a:spcAft>
              <a:buClrTx/>
              <a:buSzTx/>
              <a:buFontTx/>
              <a:buNone/>
              <a:tabLst/>
              <a:defRPr/>
            </a:pPr>
            <a:endParaRPr kumimoji="0" lang="en-US" sz="1200" b="1"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94" name="矩形 93">
            <a:extLst>
              <a:ext uri="{FF2B5EF4-FFF2-40B4-BE49-F238E27FC236}">
                <a16:creationId xmlns:a16="http://schemas.microsoft.com/office/drawing/2014/main" id="{21601BBA-954B-4312-81BE-737A4BCA988D}"/>
              </a:ext>
            </a:extLst>
          </p:cNvPr>
          <p:cNvSpPr/>
          <p:nvPr/>
        </p:nvSpPr>
        <p:spPr bwMode="auto">
          <a:xfrm>
            <a:off x="5741170" y="1446787"/>
            <a:ext cx="2563825" cy="1428392"/>
          </a:xfrm>
          <a:prstGeom prst="rect">
            <a:avLst/>
          </a:prstGeom>
          <a:noFill/>
          <a:ln w="9525" cap="rnd" cmpd="sng" algn="ctr">
            <a:noFill/>
            <a:prstDash val="solid"/>
            <a:round/>
            <a:headEnd type="none" w="med" len="med"/>
            <a:tailEnd type="non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5" name="矩形 94">
            <a:extLst>
              <a:ext uri="{FF2B5EF4-FFF2-40B4-BE49-F238E27FC236}">
                <a16:creationId xmlns:a16="http://schemas.microsoft.com/office/drawing/2014/main" id="{E3A34AE3-1B3F-4B4E-9864-54CF9CC9B920}"/>
              </a:ext>
            </a:extLst>
          </p:cNvPr>
          <p:cNvSpPr/>
          <p:nvPr/>
        </p:nvSpPr>
        <p:spPr bwMode="auto">
          <a:xfrm>
            <a:off x="5801216" y="3000212"/>
            <a:ext cx="2563825" cy="1430477"/>
          </a:xfrm>
          <a:prstGeom prst="rect">
            <a:avLst/>
          </a:prstGeom>
          <a:noFill/>
          <a:ln w="9525" cap="rnd" cmpd="sng" algn="ctr">
            <a:noFill/>
            <a:prstDash val="solid"/>
            <a:round/>
            <a:headEnd type="none" w="med" len="med"/>
            <a:tailEnd type="non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6" name="矩形 95">
            <a:extLst>
              <a:ext uri="{FF2B5EF4-FFF2-40B4-BE49-F238E27FC236}">
                <a16:creationId xmlns:a16="http://schemas.microsoft.com/office/drawing/2014/main" id="{C3CD950F-0F3D-479E-A3E4-7CD4E3B1A7C9}"/>
              </a:ext>
            </a:extLst>
          </p:cNvPr>
          <p:cNvSpPr/>
          <p:nvPr/>
        </p:nvSpPr>
        <p:spPr bwMode="auto">
          <a:xfrm>
            <a:off x="5801218" y="4541038"/>
            <a:ext cx="2563825" cy="1430476"/>
          </a:xfrm>
          <a:prstGeom prst="rect">
            <a:avLst/>
          </a:prstGeom>
          <a:noFill/>
          <a:ln w="9525" cap="rnd" cmpd="sng" algn="ctr">
            <a:noFill/>
            <a:prstDash val="solid"/>
            <a:round/>
            <a:headEnd type="none" w="med" len="med"/>
            <a:tailEnd type="non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7" name="椭圆 96">
            <a:extLst>
              <a:ext uri="{FF2B5EF4-FFF2-40B4-BE49-F238E27FC236}">
                <a16:creationId xmlns:a16="http://schemas.microsoft.com/office/drawing/2014/main" id="{FF7A8930-1D18-4384-8767-B46A78241DCD}"/>
              </a:ext>
            </a:extLst>
          </p:cNvPr>
          <p:cNvSpPr/>
          <p:nvPr/>
        </p:nvSpPr>
        <p:spPr>
          <a:xfrm>
            <a:off x="4362860" y="1814888"/>
            <a:ext cx="231973"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8" name="椭圆 97">
            <a:extLst>
              <a:ext uri="{FF2B5EF4-FFF2-40B4-BE49-F238E27FC236}">
                <a16:creationId xmlns:a16="http://schemas.microsoft.com/office/drawing/2014/main" id="{F1BEE8E8-9A0F-4179-A944-FCFE503F2A6B}"/>
              </a:ext>
            </a:extLst>
          </p:cNvPr>
          <p:cNvSpPr/>
          <p:nvPr/>
        </p:nvSpPr>
        <p:spPr>
          <a:xfrm>
            <a:off x="4621119" y="2186983"/>
            <a:ext cx="231972"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9" name="椭圆 98">
            <a:extLst>
              <a:ext uri="{FF2B5EF4-FFF2-40B4-BE49-F238E27FC236}">
                <a16:creationId xmlns:a16="http://schemas.microsoft.com/office/drawing/2014/main" id="{48666CE3-AB39-41CA-ABFC-75A22A66426F}"/>
              </a:ext>
            </a:extLst>
          </p:cNvPr>
          <p:cNvSpPr/>
          <p:nvPr/>
        </p:nvSpPr>
        <p:spPr>
          <a:xfrm>
            <a:off x="4494216" y="3556616"/>
            <a:ext cx="231972"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100" name="任意多边形 100">
            <a:extLst>
              <a:ext uri="{FF2B5EF4-FFF2-40B4-BE49-F238E27FC236}">
                <a16:creationId xmlns:a16="http://schemas.microsoft.com/office/drawing/2014/main" id="{48013C9B-D880-48EA-8FEE-3E2AC96B5B47}"/>
              </a:ext>
            </a:extLst>
          </p:cNvPr>
          <p:cNvSpPr/>
          <p:nvPr/>
        </p:nvSpPr>
        <p:spPr>
          <a:xfrm rot="10800000" flipV="1">
            <a:off x="2818737" y="1955939"/>
            <a:ext cx="1705231" cy="447254"/>
          </a:xfrm>
          <a:custGeom>
            <a:avLst/>
            <a:gdLst>
              <a:gd name="connsiteX0" fmla="*/ 0 w 1658239"/>
              <a:gd name="connsiteY0" fmla="*/ 0 h 293746"/>
              <a:gd name="connsiteX1" fmla="*/ 416929 w 1658239"/>
              <a:gd name="connsiteY1" fmla="*/ 293746 h 293746"/>
              <a:gd name="connsiteX2" fmla="*/ 1658239 w 1658239"/>
              <a:gd name="connsiteY2" fmla="*/ 293746 h 293746"/>
              <a:gd name="connsiteX0" fmla="*/ 0 w 1725895"/>
              <a:gd name="connsiteY0" fmla="*/ 0 h 316286"/>
              <a:gd name="connsiteX1" fmla="*/ 484585 w 1725895"/>
              <a:gd name="connsiteY1" fmla="*/ 316286 h 316286"/>
              <a:gd name="connsiteX2" fmla="*/ 1725895 w 1725895"/>
              <a:gd name="connsiteY2" fmla="*/ 316286 h 316286"/>
            </a:gdLst>
            <a:ahLst/>
            <a:cxnLst>
              <a:cxn ang="0">
                <a:pos x="connsiteX0" y="connsiteY0"/>
              </a:cxn>
              <a:cxn ang="0">
                <a:pos x="connsiteX1" y="connsiteY1"/>
              </a:cxn>
              <a:cxn ang="0">
                <a:pos x="connsiteX2" y="connsiteY2"/>
              </a:cxn>
            </a:cxnLst>
            <a:rect l="l" t="t" r="r" b="b"/>
            <a:pathLst>
              <a:path w="1725895" h="316286">
                <a:moveTo>
                  <a:pt x="0" y="0"/>
                </a:moveTo>
                <a:lnTo>
                  <a:pt x="484585" y="316286"/>
                </a:lnTo>
                <a:lnTo>
                  <a:pt x="1725895" y="316286"/>
                </a:ln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101" name="椭圆 100">
            <a:extLst>
              <a:ext uri="{FF2B5EF4-FFF2-40B4-BE49-F238E27FC236}">
                <a16:creationId xmlns:a16="http://schemas.microsoft.com/office/drawing/2014/main" id="{76CFF0DD-AFB5-4B2F-B1C8-4F99B07D5346}"/>
              </a:ext>
            </a:extLst>
          </p:cNvPr>
          <p:cNvSpPr/>
          <p:nvPr/>
        </p:nvSpPr>
        <p:spPr>
          <a:xfrm>
            <a:off x="4200215" y="4682912"/>
            <a:ext cx="231972"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102" name="任意多边形 108">
            <a:extLst>
              <a:ext uri="{FF2B5EF4-FFF2-40B4-BE49-F238E27FC236}">
                <a16:creationId xmlns:a16="http://schemas.microsoft.com/office/drawing/2014/main" id="{D1DA21EA-48DC-497D-ADA1-DE26E68DE0E5}"/>
              </a:ext>
            </a:extLst>
          </p:cNvPr>
          <p:cNvSpPr/>
          <p:nvPr/>
        </p:nvSpPr>
        <p:spPr>
          <a:xfrm rot="10800000" flipV="1">
            <a:off x="2826590" y="4829083"/>
            <a:ext cx="1505136" cy="442299"/>
          </a:xfrm>
          <a:custGeom>
            <a:avLst/>
            <a:gdLst>
              <a:gd name="connsiteX0" fmla="*/ 0 w 1658239"/>
              <a:gd name="connsiteY0" fmla="*/ 0 h 293746"/>
              <a:gd name="connsiteX1" fmla="*/ 416929 w 1658239"/>
              <a:gd name="connsiteY1" fmla="*/ 293746 h 293746"/>
              <a:gd name="connsiteX2" fmla="*/ 1658239 w 1658239"/>
              <a:gd name="connsiteY2" fmla="*/ 293746 h 293746"/>
              <a:gd name="connsiteX0" fmla="*/ 0 w 1734883"/>
              <a:gd name="connsiteY0" fmla="*/ 0 h 397083"/>
              <a:gd name="connsiteX1" fmla="*/ 493573 w 1734883"/>
              <a:gd name="connsiteY1" fmla="*/ 397083 h 397083"/>
              <a:gd name="connsiteX2" fmla="*/ 1734883 w 1734883"/>
              <a:gd name="connsiteY2" fmla="*/ 397083 h 397083"/>
              <a:gd name="connsiteX0" fmla="*/ 0 w 1750851"/>
              <a:gd name="connsiteY0" fmla="*/ 0 h 444054"/>
              <a:gd name="connsiteX1" fmla="*/ 509541 w 1750851"/>
              <a:gd name="connsiteY1" fmla="*/ 444054 h 444054"/>
              <a:gd name="connsiteX2" fmla="*/ 1750851 w 1750851"/>
              <a:gd name="connsiteY2" fmla="*/ 444054 h 444054"/>
              <a:gd name="connsiteX0" fmla="*/ 0 w 1619119"/>
              <a:gd name="connsiteY0" fmla="*/ 0 h 451883"/>
              <a:gd name="connsiteX1" fmla="*/ 377809 w 1619119"/>
              <a:gd name="connsiteY1" fmla="*/ 451883 h 451883"/>
              <a:gd name="connsiteX2" fmla="*/ 1619119 w 1619119"/>
              <a:gd name="connsiteY2" fmla="*/ 451883 h 451883"/>
              <a:gd name="connsiteX0" fmla="*/ 0 w 1824203"/>
              <a:gd name="connsiteY0" fmla="*/ 0 h 444917"/>
              <a:gd name="connsiteX1" fmla="*/ 582893 w 1824203"/>
              <a:gd name="connsiteY1" fmla="*/ 444917 h 444917"/>
              <a:gd name="connsiteX2" fmla="*/ 1824203 w 1824203"/>
              <a:gd name="connsiteY2" fmla="*/ 444917 h 444917"/>
            </a:gdLst>
            <a:ahLst/>
            <a:cxnLst>
              <a:cxn ang="0">
                <a:pos x="connsiteX0" y="connsiteY0"/>
              </a:cxn>
              <a:cxn ang="0">
                <a:pos x="connsiteX1" y="connsiteY1"/>
              </a:cxn>
              <a:cxn ang="0">
                <a:pos x="connsiteX2" y="connsiteY2"/>
              </a:cxn>
            </a:cxnLst>
            <a:rect l="l" t="t" r="r" b="b"/>
            <a:pathLst>
              <a:path w="1824203" h="444917">
                <a:moveTo>
                  <a:pt x="0" y="0"/>
                </a:moveTo>
                <a:lnTo>
                  <a:pt x="582893" y="444917"/>
                </a:lnTo>
                <a:lnTo>
                  <a:pt x="1824203" y="444917"/>
                </a:ln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103" name="椭圆 102">
            <a:extLst>
              <a:ext uri="{FF2B5EF4-FFF2-40B4-BE49-F238E27FC236}">
                <a16:creationId xmlns:a16="http://schemas.microsoft.com/office/drawing/2014/main" id="{4FF757CD-5FAA-4ACD-8809-A97456E0F7A8}"/>
              </a:ext>
            </a:extLst>
          </p:cNvPr>
          <p:cNvSpPr/>
          <p:nvPr/>
        </p:nvSpPr>
        <p:spPr>
          <a:xfrm>
            <a:off x="4666449" y="4018750"/>
            <a:ext cx="231972"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104" name="任意多边形 22">
            <a:extLst>
              <a:ext uri="{FF2B5EF4-FFF2-40B4-BE49-F238E27FC236}">
                <a16:creationId xmlns:a16="http://schemas.microsoft.com/office/drawing/2014/main" id="{A102ED3B-6ECB-4FF4-9032-77C5DA78AF46}"/>
              </a:ext>
            </a:extLst>
          </p:cNvPr>
          <p:cNvSpPr/>
          <p:nvPr/>
        </p:nvSpPr>
        <p:spPr>
          <a:xfrm>
            <a:off x="4626914" y="1814888"/>
            <a:ext cx="1658680" cy="141051"/>
          </a:xfrm>
          <a:custGeom>
            <a:avLst/>
            <a:gdLst>
              <a:gd name="connsiteX0" fmla="*/ 0 w 1620570"/>
              <a:gd name="connsiteY0" fmla="*/ 0 h 0"/>
              <a:gd name="connsiteX1" fmla="*/ 1620570 w 1620570"/>
              <a:gd name="connsiteY1" fmla="*/ 0 h 0"/>
              <a:gd name="connsiteX0" fmla="*/ 0 w 10987"/>
              <a:gd name="connsiteY0" fmla="*/ 0 h 1950"/>
              <a:gd name="connsiteX1" fmla="*/ 10987 w 10987"/>
              <a:gd name="connsiteY1" fmla="*/ 1950 h 1950"/>
              <a:gd name="connsiteX0" fmla="*/ 0 w 10417"/>
              <a:gd name="connsiteY0" fmla="*/ 0 h 12965"/>
              <a:gd name="connsiteX1" fmla="*/ 10417 w 10417"/>
              <a:gd name="connsiteY1" fmla="*/ 12965 h 12965"/>
            </a:gdLst>
            <a:ahLst/>
            <a:cxnLst>
              <a:cxn ang="0">
                <a:pos x="connsiteX0" y="connsiteY0"/>
              </a:cxn>
              <a:cxn ang="0">
                <a:pos x="connsiteX1" y="connsiteY1"/>
              </a:cxn>
            </a:cxnLst>
            <a:rect l="l" t="t" r="r" b="b"/>
            <a:pathLst>
              <a:path w="10417" h="12965">
                <a:moveTo>
                  <a:pt x="0" y="0"/>
                </a:moveTo>
                <a:cubicBezTo>
                  <a:pt x="3034" y="0"/>
                  <a:pt x="7383" y="12965"/>
                  <a:pt x="10417" y="12965"/>
                </a:cubicBez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105" name="任意多边形 28">
            <a:extLst>
              <a:ext uri="{FF2B5EF4-FFF2-40B4-BE49-F238E27FC236}">
                <a16:creationId xmlns:a16="http://schemas.microsoft.com/office/drawing/2014/main" id="{59E75867-7C21-4698-9A92-A719841B19B3}"/>
              </a:ext>
            </a:extLst>
          </p:cNvPr>
          <p:cNvSpPr/>
          <p:nvPr/>
        </p:nvSpPr>
        <p:spPr>
          <a:xfrm>
            <a:off x="4797907" y="2252911"/>
            <a:ext cx="2188990" cy="1342027"/>
          </a:xfrm>
          <a:custGeom>
            <a:avLst/>
            <a:gdLst>
              <a:gd name="connsiteX0" fmla="*/ 0 w 1658239"/>
              <a:gd name="connsiteY0" fmla="*/ 0 h 293746"/>
              <a:gd name="connsiteX1" fmla="*/ 416929 w 1658239"/>
              <a:gd name="connsiteY1" fmla="*/ 293746 h 293746"/>
              <a:gd name="connsiteX2" fmla="*/ 1658239 w 1658239"/>
              <a:gd name="connsiteY2" fmla="*/ 293746 h 293746"/>
              <a:gd name="connsiteX0" fmla="*/ 0 w 1810970"/>
              <a:gd name="connsiteY0" fmla="*/ 0 h 369946"/>
              <a:gd name="connsiteX1" fmla="*/ 569660 w 1810970"/>
              <a:gd name="connsiteY1" fmla="*/ 369946 h 369946"/>
              <a:gd name="connsiteX2" fmla="*/ 1810970 w 1810970"/>
              <a:gd name="connsiteY2" fmla="*/ 369946 h 369946"/>
            </a:gdLst>
            <a:ahLst/>
            <a:cxnLst>
              <a:cxn ang="0">
                <a:pos x="connsiteX0" y="connsiteY0"/>
              </a:cxn>
              <a:cxn ang="0">
                <a:pos x="connsiteX1" y="connsiteY1"/>
              </a:cxn>
              <a:cxn ang="0">
                <a:pos x="connsiteX2" y="connsiteY2"/>
              </a:cxn>
            </a:cxnLst>
            <a:rect l="l" t="t" r="r" b="b"/>
            <a:pathLst>
              <a:path w="1810970" h="369946">
                <a:moveTo>
                  <a:pt x="0" y="0"/>
                </a:moveTo>
                <a:lnTo>
                  <a:pt x="569660" y="369946"/>
                </a:lnTo>
                <a:lnTo>
                  <a:pt x="1810970" y="369946"/>
                </a:ln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106" name="任意多边形 111">
            <a:extLst>
              <a:ext uri="{FF2B5EF4-FFF2-40B4-BE49-F238E27FC236}">
                <a16:creationId xmlns:a16="http://schemas.microsoft.com/office/drawing/2014/main" id="{59E39B70-32DB-4A6C-915D-A528E4CEF0FD}"/>
              </a:ext>
            </a:extLst>
          </p:cNvPr>
          <p:cNvSpPr/>
          <p:nvPr/>
        </p:nvSpPr>
        <p:spPr>
          <a:xfrm>
            <a:off x="4666449" y="3721777"/>
            <a:ext cx="1613309" cy="1167054"/>
          </a:xfrm>
          <a:custGeom>
            <a:avLst/>
            <a:gdLst>
              <a:gd name="connsiteX0" fmla="*/ 0 w 1658239"/>
              <a:gd name="connsiteY0" fmla="*/ 0 h 293746"/>
              <a:gd name="connsiteX1" fmla="*/ 416929 w 1658239"/>
              <a:gd name="connsiteY1" fmla="*/ 293746 h 293746"/>
              <a:gd name="connsiteX2" fmla="*/ 1658239 w 1658239"/>
              <a:gd name="connsiteY2" fmla="*/ 293746 h 293746"/>
              <a:gd name="connsiteX0" fmla="*/ 0 w 1735925"/>
              <a:gd name="connsiteY0" fmla="*/ 0 h 361580"/>
              <a:gd name="connsiteX1" fmla="*/ 494615 w 1735925"/>
              <a:gd name="connsiteY1" fmla="*/ 361580 h 361580"/>
              <a:gd name="connsiteX2" fmla="*/ 1735925 w 1735925"/>
              <a:gd name="connsiteY2" fmla="*/ 361580 h 361580"/>
            </a:gdLst>
            <a:ahLst/>
            <a:cxnLst>
              <a:cxn ang="0">
                <a:pos x="connsiteX0" y="connsiteY0"/>
              </a:cxn>
              <a:cxn ang="0">
                <a:pos x="connsiteX1" y="connsiteY1"/>
              </a:cxn>
              <a:cxn ang="0">
                <a:pos x="connsiteX2" y="connsiteY2"/>
              </a:cxn>
            </a:cxnLst>
            <a:rect l="l" t="t" r="r" b="b"/>
            <a:pathLst>
              <a:path w="1735925" h="361580">
                <a:moveTo>
                  <a:pt x="0" y="0"/>
                </a:moveTo>
                <a:lnTo>
                  <a:pt x="494615" y="361580"/>
                </a:lnTo>
                <a:lnTo>
                  <a:pt x="1735925" y="361580"/>
                </a:ln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pic>
        <p:nvPicPr>
          <p:cNvPr id="107" name="图片 106">
            <a:extLst>
              <a:ext uri="{FF2B5EF4-FFF2-40B4-BE49-F238E27FC236}">
                <a16:creationId xmlns:a16="http://schemas.microsoft.com/office/drawing/2014/main" id="{171BBAFB-B454-4E62-B147-2D0627655DA5}"/>
              </a:ext>
            </a:extLst>
          </p:cNvPr>
          <p:cNvPicPr preferRelativeResize="0">
            <a:picLocks/>
          </p:cNvPicPr>
          <p:nvPr/>
        </p:nvPicPr>
        <p:blipFill>
          <a:blip r:embed="rId5"/>
          <a:stretch>
            <a:fillRect/>
          </a:stretch>
        </p:blipFill>
        <p:spPr>
          <a:xfrm>
            <a:off x="6286931" y="1638047"/>
            <a:ext cx="2152749" cy="1230781"/>
          </a:xfrm>
          <a:prstGeom prst="rect">
            <a:avLst/>
          </a:prstGeom>
          <a:ln>
            <a:solidFill>
              <a:srgbClr val="FE8637">
                <a:lumMod val="75000"/>
              </a:srgbClr>
            </a:solidFill>
          </a:ln>
        </p:spPr>
      </p:pic>
      <p:sp>
        <p:nvSpPr>
          <p:cNvPr id="108" name="文本框 9">
            <a:extLst>
              <a:ext uri="{FF2B5EF4-FFF2-40B4-BE49-F238E27FC236}">
                <a16:creationId xmlns:a16="http://schemas.microsoft.com/office/drawing/2014/main" id="{E30E8942-9C03-462B-B02D-73DC4168116A}"/>
              </a:ext>
            </a:extLst>
          </p:cNvPr>
          <p:cNvSpPr txBox="1"/>
          <p:nvPr/>
        </p:nvSpPr>
        <p:spPr bwMode="auto">
          <a:xfrm>
            <a:off x="6286931" y="2681847"/>
            <a:ext cx="2152749" cy="280421"/>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algn="ctr">
              <a:defRPr b="1" u="sng">
                <a:solidFill>
                  <a:schemeClr val="accent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chemeClr val="bg1"/>
                </a:solidFill>
                <a:effectLst/>
                <a:uLnTx/>
                <a:uFillTx/>
                <a:latin typeface="Arial"/>
                <a:ea typeface="华文楷体"/>
                <a:cs typeface="+mn-ea"/>
                <a:sym typeface="+mn-lt"/>
              </a:rPr>
              <a:t>Cerebral hemorrhage</a:t>
            </a:r>
            <a:endParaRPr kumimoji="0" lang="en-US" altLang="zh-CN" sz="1200" b="1" i="0" u="none" strike="noStrike" kern="0" cap="none" spc="0" normalizeH="0" baseline="0" noProof="0" dirty="0">
              <a:ln>
                <a:noFill/>
              </a:ln>
              <a:solidFill>
                <a:schemeClr val="bg1"/>
              </a:solidFill>
              <a:effectLst/>
              <a:uLnTx/>
              <a:uFillTx/>
              <a:latin typeface="Arial"/>
              <a:ea typeface="华文楷体"/>
              <a:cs typeface="+mn-ea"/>
              <a:sym typeface="+mn-lt"/>
            </a:endParaRPr>
          </a:p>
        </p:txBody>
      </p:sp>
      <p:grpSp>
        <p:nvGrpSpPr>
          <p:cNvPr id="111" name="组合 110">
            <a:extLst>
              <a:ext uri="{FF2B5EF4-FFF2-40B4-BE49-F238E27FC236}">
                <a16:creationId xmlns:a16="http://schemas.microsoft.com/office/drawing/2014/main" id="{FF2D17D3-8EB9-459B-B7F4-4D1517792B50}"/>
              </a:ext>
            </a:extLst>
          </p:cNvPr>
          <p:cNvGrpSpPr/>
          <p:nvPr/>
        </p:nvGrpSpPr>
        <p:grpSpPr>
          <a:xfrm>
            <a:off x="6279758" y="3083819"/>
            <a:ext cx="2152749" cy="1372346"/>
            <a:chOff x="4987843" y="4802362"/>
            <a:chExt cx="1652322" cy="1372346"/>
          </a:xfrm>
        </p:grpSpPr>
        <p:pic>
          <p:nvPicPr>
            <p:cNvPr id="112" name="图片 111">
              <a:extLst>
                <a:ext uri="{FF2B5EF4-FFF2-40B4-BE49-F238E27FC236}">
                  <a16:creationId xmlns:a16="http://schemas.microsoft.com/office/drawing/2014/main" id="{B2CEEAC6-98C0-4381-BC6C-2DD25766F4DE}"/>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4987843" y="4802362"/>
              <a:ext cx="1652322" cy="1230781"/>
            </a:xfrm>
            <a:prstGeom prst="rect">
              <a:avLst/>
            </a:prstGeom>
            <a:ln>
              <a:solidFill>
                <a:srgbClr val="FE8637">
                  <a:lumMod val="75000"/>
                </a:srgbClr>
              </a:solidFill>
            </a:ln>
          </p:spPr>
        </p:pic>
        <p:sp>
          <p:nvSpPr>
            <p:cNvPr id="113" name="文本框 112">
              <a:extLst>
                <a:ext uri="{FF2B5EF4-FFF2-40B4-BE49-F238E27FC236}">
                  <a16:creationId xmlns:a16="http://schemas.microsoft.com/office/drawing/2014/main" id="{D75CB6BF-CDB6-49DC-AC99-BC6A076FFBE5}"/>
                </a:ext>
              </a:extLst>
            </p:cNvPr>
            <p:cNvSpPr txBox="1"/>
            <p:nvPr/>
          </p:nvSpPr>
          <p:spPr bwMode="auto">
            <a:xfrm>
              <a:off x="4987843" y="5894287"/>
              <a:ext cx="1652322" cy="280421"/>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sym typeface="+mn-lt"/>
                </a:rPr>
                <a:t>Organs at Risk Segmentation </a:t>
              </a:r>
              <a:endParaRPr lang="zh-CN" altLang="en-US" dirty="0">
                <a:sym typeface="+mn-lt"/>
              </a:endParaRPr>
            </a:p>
          </p:txBody>
        </p:sp>
      </p:grpSp>
      <p:sp>
        <p:nvSpPr>
          <p:cNvPr id="116" name="椭圆 115">
            <a:extLst>
              <a:ext uri="{FF2B5EF4-FFF2-40B4-BE49-F238E27FC236}">
                <a16:creationId xmlns:a16="http://schemas.microsoft.com/office/drawing/2014/main" id="{CFDC8F4C-6B76-48CA-A69C-8BDB59F847A8}"/>
              </a:ext>
            </a:extLst>
          </p:cNvPr>
          <p:cNvSpPr/>
          <p:nvPr/>
        </p:nvSpPr>
        <p:spPr>
          <a:xfrm>
            <a:off x="4570839" y="1669897"/>
            <a:ext cx="231973"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grpSp>
        <p:nvGrpSpPr>
          <p:cNvPr id="120" name="组合 119">
            <a:extLst>
              <a:ext uri="{FF2B5EF4-FFF2-40B4-BE49-F238E27FC236}">
                <a16:creationId xmlns:a16="http://schemas.microsoft.com/office/drawing/2014/main" id="{A957F6F9-2CB7-455A-A832-FC5AB59498F6}"/>
              </a:ext>
            </a:extLst>
          </p:cNvPr>
          <p:cNvGrpSpPr/>
          <p:nvPr/>
        </p:nvGrpSpPr>
        <p:grpSpPr>
          <a:xfrm>
            <a:off x="6285132" y="4573605"/>
            <a:ext cx="2152749" cy="1561858"/>
            <a:chOff x="673543" y="1772800"/>
            <a:chExt cx="1652322" cy="1561858"/>
          </a:xfrm>
        </p:grpSpPr>
        <p:pic>
          <p:nvPicPr>
            <p:cNvPr id="121" name="图片 120">
              <a:extLst>
                <a:ext uri="{FF2B5EF4-FFF2-40B4-BE49-F238E27FC236}">
                  <a16:creationId xmlns:a16="http://schemas.microsoft.com/office/drawing/2014/main" id="{AF5A7862-BA2A-4897-83D1-835FF34688CE}"/>
                </a:ext>
              </a:extLst>
            </p:cNvPr>
            <p:cNvPicPr>
              <a:picLocks noChangeAspect="1"/>
            </p:cNvPicPr>
            <p:nvPr/>
          </p:nvPicPr>
          <p:blipFill>
            <a:blip r:embed="rId7"/>
            <a:stretch>
              <a:fillRect/>
            </a:stretch>
          </p:blipFill>
          <p:spPr>
            <a:xfrm>
              <a:off x="673543" y="1772800"/>
              <a:ext cx="1652322" cy="1230781"/>
            </a:xfrm>
            <a:prstGeom prst="rect">
              <a:avLst/>
            </a:prstGeom>
            <a:ln>
              <a:solidFill>
                <a:srgbClr val="FE8637">
                  <a:lumMod val="75000"/>
                </a:srgbClr>
              </a:solidFill>
            </a:ln>
          </p:spPr>
        </p:pic>
        <p:sp>
          <p:nvSpPr>
            <p:cNvPr id="123" name="文本框 122">
              <a:extLst>
                <a:ext uri="{FF2B5EF4-FFF2-40B4-BE49-F238E27FC236}">
                  <a16:creationId xmlns:a16="http://schemas.microsoft.com/office/drawing/2014/main" id="{6D2CC758-B2D4-4B9D-B05C-51D4CF61D6DA}"/>
                </a:ext>
              </a:extLst>
            </p:cNvPr>
            <p:cNvSpPr txBox="1"/>
            <p:nvPr/>
          </p:nvSpPr>
          <p:spPr bwMode="auto">
            <a:xfrm>
              <a:off x="673543" y="2991394"/>
              <a:ext cx="1652322" cy="343264"/>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sym typeface="+mn-lt"/>
                </a:rPr>
                <a:t>X-ray automatic detection of fracture</a:t>
              </a:r>
              <a:endParaRPr lang="zh-CN" altLang="en-US" dirty="0">
                <a:sym typeface="+mn-lt"/>
              </a:endParaRPr>
            </a:p>
          </p:txBody>
        </p:sp>
      </p:grpSp>
      <p:grpSp>
        <p:nvGrpSpPr>
          <p:cNvPr id="5" name="组合 4">
            <a:extLst>
              <a:ext uri="{FF2B5EF4-FFF2-40B4-BE49-F238E27FC236}">
                <a16:creationId xmlns:a16="http://schemas.microsoft.com/office/drawing/2014/main" id="{31974CCE-07D3-41DD-9014-54C2F9FE1388}"/>
              </a:ext>
            </a:extLst>
          </p:cNvPr>
          <p:cNvGrpSpPr/>
          <p:nvPr/>
        </p:nvGrpSpPr>
        <p:grpSpPr>
          <a:xfrm>
            <a:off x="632484" y="1583269"/>
            <a:ext cx="2194104" cy="4571441"/>
            <a:chOff x="607084" y="1669897"/>
            <a:chExt cx="2194104" cy="4302681"/>
          </a:xfrm>
        </p:grpSpPr>
        <p:sp>
          <p:nvSpPr>
            <p:cNvPr id="77" name="矩形 76">
              <a:extLst>
                <a:ext uri="{FF2B5EF4-FFF2-40B4-BE49-F238E27FC236}">
                  <a16:creationId xmlns:a16="http://schemas.microsoft.com/office/drawing/2014/main" id="{E86BCBA3-EAEF-421C-A54D-B7B39F8D0AB3}"/>
                </a:ext>
              </a:extLst>
            </p:cNvPr>
            <p:cNvSpPr/>
            <p:nvPr/>
          </p:nvSpPr>
          <p:spPr>
            <a:xfrm>
              <a:off x="620232" y="1669897"/>
              <a:ext cx="2171768" cy="923884"/>
            </a:xfrm>
            <a:prstGeom prst="rect">
              <a:avLst/>
            </a:prstGeom>
            <a:noFill/>
            <a:ln w="10795" cap="flat" cmpd="sng" algn="ctr">
              <a:solidFill>
                <a:srgbClr val="FE8637">
                  <a:lumMod val="7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华文楷体"/>
                <a:cs typeface="+mn-ea"/>
                <a:sym typeface="+mn-lt"/>
              </a:endParaRPr>
            </a:p>
          </p:txBody>
        </p:sp>
        <p:pic>
          <p:nvPicPr>
            <p:cNvPr id="109" name="图片 108">
              <a:extLst>
                <a:ext uri="{FF2B5EF4-FFF2-40B4-BE49-F238E27FC236}">
                  <a16:creationId xmlns:a16="http://schemas.microsoft.com/office/drawing/2014/main" id="{F4377F9D-35DB-4B15-846A-33B82B995C91}"/>
                </a:ext>
              </a:extLst>
            </p:cNvPr>
            <p:cNvPicPr preferRelativeResize="0">
              <a:picLocks/>
            </p:cNvPicPr>
            <p:nvPr/>
          </p:nvPicPr>
          <p:blipFill>
            <a:blip r:embed="rId8"/>
            <a:stretch>
              <a:fillRect/>
            </a:stretch>
          </p:blipFill>
          <p:spPr>
            <a:xfrm>
              <a:off x="640591" y="4667609"/>
              <a:ext cx="2152749" cy="1230781"/>
            </a:xfrm>
            <a:prstGeom prst="rect">
              <a:avLst/>
            </a:prstGeom>
            <a:ln>
              <a:solidFill>
                <a:srgbClr val="FE8637">
                  <a:lumMod val="75000"/>
                </a:srgbClr>
              </a:solidFill>
            </a:ln>
          </p:spPr>
        </p:pic>
        <p:sp>
          <p:nvSpPr>
            <p:cNvPr id="110" name="文本框 109">
              <a:extLst>
                <a:ext uri="{FF2B5EF4-FFF2-40B4-BE49-F238E27FC236}">
                  <a16:creationId xmlns:a16="http://schemas.microsoft.com/office/drawing/2014/main" id="{6FCB771D-F030-4FA2-BBCD-1C61FF08DBD1}"/>
                </a:ext>
              </a:extLst>
            </p:cNvPr>
            <p:cNvSpPr txBox="1"/>
            <p:nvPr/>
          </p:nvSpPr>
          <p:spPr bwMode="auto">
            <a:xfrm>
              <a:off x="640591" y="5692157"/>
              <a:ext cx="2152749" cy="280421"/>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sym typeface="+mn-lt"/>
                </a:rPr>
                <a:t>Skeletal Disorders</a:t>
              </a:r>
            </a:p>
          </p:txBody>
        </p:sp>
        <p:sp>
          <p:nvSpPr>
            <p:cNvPr id="114" name="文本框 9">
              <a:extLst>
                <a:ext uri="{FF2B5EF4-FFF2-40B4-BE49-F238E27FC236}">
                  <a16:creationId xmlns:a16="http://schemas.microsoft.com/office/drawing/2014/main" id="{7C02BF56-CF66-4F42-B045-9B871765C352}"/>
                </a:ext>
              </a:extLst>
            </p:cNvPr>
            <p:cNvSpPr txBox="1"/>
            <p:nvPr/>
          </p:nvSpPr>
          <p:spPr bwMode="auto">
            <a:xfrm>
              <a:off x="607084" y="4167023"/>
              <a:ext cx="2152749" cy="332372"/>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sym typeface="+mn-lt"/>
                </a:rPr>
                <a:t>Pulmonary nodule diagnosis</a:t>
              </a:r>
            </a:p>
          </p:txBody>
        </p:sp>
        <p:sp>
          <p:nvSpPr>
            <p:cNvPr id="115" name="文本框 9">
              <a:extLst>
                <a:ext uri="{FF2B5EF4-FFF2-40B4-BE49-F238E27FC236}">
                  <a16:creationId xmlns:a16="http://schemas.microsoft.com/office/drawing/2014/main" id="{3A18DB72-4D63-4BFD-A919-01132D583E6B}"/>
                </a:ext>
              </a:extLst>
            </p:cNvPr>
            <p:cNvSpPr txBox="1"/>
            <p:nvPr/>
          </p:nvSpPr>
          <p:spPr bwMode="auto">
            <a:xfrm>
              <a:off x="621568" y="2614757"/>
              <a:ext cx="2152749" cy="349277"/>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sym typeface="+mn-lt"/>
                </a:rPr>
                <a:t>Optical screening: </a:t>
              </a:r>
            </a:p>
            <a:p>
              <a:r>
                <a:rPr lang="en-US" altLang="zh-CN">
                  <a:sym typeface="+mn-lt"/>
                </a:rPr>
                <a:t>Fundus &amp; OCT</a:t>
              </a:r>
              <a:endParaRPr lang="en-US" altLang="zh-CN" dirty="0">
                <a:sym typeface="+mn-lt"/>
              </a:endParaRPr>
            </a:p>
          </p:txBody>
        </p:sp>
        <p:grpSp>
          <p:nvGrpSpPr>
            <p:cNvPr id="117" name="组合 116">
              <a:extLst>
                <a:ext uri="{FF2B5EF4-FFF2-40B4-BE49-F238E27FC236}">
                  <a16:creationId xmlns:a16="http://schemas.microsoft.com/office/drawing/2014/main" id="{D91FDCA7-1640-47AC-900F-93FD61B68467}"/>
                </a:ext>
              </a:extLst>
            </p:cNvPr>
            <p:cNvGrpSpPr/>
            <p:nvPr/>
          </p:nvGrpSpPr>
          <p:grpSpPr>
            <a:xfrm>
              <a:off x="662654" y="1744662"/>
              <a:ext cx="2080144" cy="795329"/>
              <a:chOff x="673543" y="1933205"/>
              <a:chExt cx="1596595" cy="795329"/>
            </a:xfrm>
          </p:grpSpPr>
          <p:pic>
            <p:nvPicPr>
              <p:cNvPr id="118" name="图片 117">
                <a:extLst>
                  <a:ext uri="{FF2B5EF4-FFF2-40B4-BE49-F238E27FC236}">
                    <a16:creationId xmlns:a16="http://schemas.microsoft.com/office/drawing/2014/main" id="{8DE9FE33-D4EA-44D8-8718-DD1ACA7A71D6}"/>
                  </a:ext>
                </a:extLst>
              </p:cNvPr>
              <p:cNvPicPr>
                <a:picLocks/>
              </p:cNvPicPr>
              <p:nvPr/>
            </p:nvPicPr>
            <p:blipFill>
              <a:blip r:embed="rId9" cstate="email">
                <a:extLst>
                  <a:ext uri="{28A0092B-C50C-407E-A947-70E740481C1C}">
                    <a14:useLocalDpi xmlns:a14="http://schemas.microsoft.com/office/drawing/2010/main"/>
                  </a:ext>
                </a:extLst>
              </a:blip>
              <a:stretch>
                <a:fillRect/>
              </a:stretch>
            </p:blipFill>
            <p:spPr>
              <a:xfrm>
                <a:off x="1524087" y="1933205"/>
                <a:ext cx="746051" cy="781691"/>
              </a:xfrm>
              <a:prstGeom prst="rect">
                <a:avLst/>
              </a:prstGeom>
            </p:spPr>
          </p:pic>
          <p:pic>
            <p:nvPicPr>
              <p:cNvPr id="119" name="图片 118">
                <a:extLst>
                  <a:ext uri="{FF2B5EF4-FFF2-40B4-BE49-F238E27FC236}">
                    <a16:creationId xmlns:a16="http://schemas.microsoft.com/office/drawing/2014/main" id="{E0836F45-41FA-439D-BF66-86A159FD7E4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3543" y="1933206"/>
                <a:ext cx="790879" cy="795328"/>
              </a:xfrm>
              <a:prstGeom prst="rect">
                <a:avLst/>
              </a:prstGeom>
            </p:spPr>
          </p:pic>
        </p:grpSp>
        <p:pic>
          <p:nvPicPr>
            <p:cNvPr id="124" name="图片 123">
              <a:extLst>
                <a:ext uri="{FF2B5EF4-FFF2-40B4-BE49-F238E27FC236}">
                  <a16:creationId xmlns:a16="http://schemas.microsoft.com/office/drawing/2014/main" id="{06EC4214-C108-437D-9552-9496ACA47E88}"/>
                </a:ext>
              </a:extLst>
            </p:cNvPr>
            <p:cNvPicPr>
              <a:picLocks noChangeAspect="1"/>
            </p:cNvPicPr>
            <p:nvPr/>
          </p:nvPicPr>
          <p:blipFill>
            <a:blip r:embed="rId11"/>
            <a:stretch>
              <a:fillRect/>
            </a:stretch>
          </p:blipFill>
          <p:spPr>
            <a:xfrm>
              <a:off x="616719" y="3086966"/>
              <a:ext cx="2184469" cy="1020031"/>
            </a:xfrm>
            <a:prstGeom prst="rect">
              <a:avLst/>
            </a:prstGeom>
            <a:ln>
              <a:solidFill>
                <a:srgbClr val="FE8637">
                  <a:lumMod val="75000"/>
                </a:srgbClr>
              </a:solidFill>
            </a:ln>
          </p:spPr>
        </p:pic>
      </p:grpSp>
      <p:cxnSp>
        <p:nvCxnSpPr>
          <p:cNvPr id="126" name="直接连接符 125">
            <a:extLst>
              <a:ext uri="{FF2B5EF4-FFF2-40B4-BE49-F238E27FC236}">
                <a16:creationId xmlns:a16="http://schemas.microsoft.com/office/drawing/2014/main" id="{EE457CAE-B72D-49E9-8C65-534AC7D8D8C0}"/>
              </a:ext>
            </a:extLst>
          </p:cNvPr>
          <p:cNvCxnSpPr>
            <a:cxnSpLocks/>
          </p:cNvCxnSpPr>
          <p:nvPr/>
        </p:nvCxnSpPr>
        <p:spPr>
          <a:xfrm>
            <a:off x="604602" y="1387899"/>
            <a:ext cx="7831121" cy="0"/>
          </a:xfrm>
          <a:prstGeom prst="line">
            <a:avLst/>
          </a:prstGeom>
          <a:ln/>
        </p:spPr>
        <p:style>
          <a:lnRef idx="3">
            <a:schemeClr val="dk1"/>
          </a:lnRef>
          <a:fillRef idx="0">
            <a:schemeClr val="dk1"/>
          </a:fillRef>
          <a:effectRef idx="2">
            <a:schemeClr val="dk1"/>
          </a:effectRef>
          <a:fontRef idx="minor">
            <a:schemeClr val="tx1"/>
          </a:fontRef>
        </p:style>
      </p:cxnSp>
      <p:sp>
        <p:nvSpPr>
          <p:cNvPr id="127" name="矩形 126">
            <a:extLst>
              <a:ext uri="{FF2B5EF4-FFF2-40B4-BE49-F238E27FC236}">
                <a16:creationId xmlns:a16="http://schemas.microsoft.com/office/drawing/2014/main" id="{D5A135AF-C434-449A-91F7-3C52A14F8E08}"/>
              </a:ext>
            </a:extLst>
          </p:cNvPr>
          <p:cNvSpPr/>
          <p:nvPr/>
        </p:nvSpPr>
        <p:spPr>
          <a:xfrm>
            <a:off x="382326" y="1020288"/>
            <a:ext cx="8064000" cy="2747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solidFill>
                  <a:schemeClr val="accent1">
                    <a:lumMod val="75000"/>
                  </a:schemeClr>
                </a:solidFill>
                <a:cs typeface="+mn-ea"/>
                <a:sym typeface="+mn-lt"/>
              </a:rPr>
              <a:t>100+ AI </a:t>
            </a:r>
            <a:r>
              <a:rPr lang="zh-CN" altLang="en-US" b="1">
                <a:solidFill>
                  <a:schemeClr val="accent1">
                    <a:lumMod val="75000"/>
                  </a:schemeClr>
                </a:solidFill>
                <a:cs typeface="+mn-ea"/>
                <a:sym typeface="+mn-lt"/>
              </a:rPr>
              <a:t>模型</a:t>
            </a:r>
            <a:endParaRPr lang="en-US" altLang="zh-CN" b="1">
              <a:solidFill>
                <a:schemeClr val="accent1">
                  <a:lumMod val="75000"/>
                </a:schemeClr>
              </a:solidFill>
              <a:cs typeface="+mn-ea"/>
              <a:sym typeface="+mn-lt"/>
            </a:endParaRPr>
          </a:p>
        </p:txBody>
      </p:sp>
      <p:grpSp>
        <p:nvGrpSpPr>
          <p:cNvPr id="143" name="组合 142">
            <a:extLst>
              <a:ext uri="{FF2B5EF4-FFF2-40B4-BE49-F238E27FC236}">
                <a16:creationId xmlns:a16="http://schemas.microsoft.com/office/drawing/2014/main" id="{D81B1899-B4AA-440D-9975-0C08E83C0078}"/>
              </a:ext>
            </a:extLst>
          </p:cNvPr>
          <p:cNvGrpSpPr/>
          <p:nvPr/>
        </p:nvGrpSpPr>
        <p:grpSpPr>
          <a:xfrm>
            <a:off x="8791099" y="1638046"/>
            <a:ext cx="182555" cy="4516663"/>
            <a:chOff x="1491673" y="1717964"/>
            <a:chExt cx="212437" cy="4682836"/>
          </a:xfrm>
        </p:grpSpPr>
        <p:sp>
          <p:nvSpPr>
            <p:cNvPr id="146" name="等腰三角形 145">
              <a:extLst>
                <a:ext uri="{FF2B5EF4-FFF2-40B4-BE49-F238E27FC236}">
                  <a16:creationId xmlns:a16="http://schemas.microsoft.com/office/drawing/2014/main" id="{006C6D28-875E-489A-86EA-683EF10D5206}"/>
                </a:ext>
              </a:extLst>
            </p:cNvPr>
            <p:cNvSpPr/>
            <p:nvPr/>
          </p:nvSpPr>
          <p:spPr>
            <a:xfrm rot="5400000">
              <a:off x="733032" y="3925454"/>
              <a:ext cx="1729719" cy="212437"/>
            </a:xfrm>
            <a:prstGeom prst="triangl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400" dirty="0">
                <a:solidFill>
                  <a:schemeClr val="tx1"/>
                </a:solidFill>
                <a:cs typeface="+mn-ea"/>
                <a:sym typeface="+mn-lt"/>
              </a:endParaRPr>
            </a:p>
          </p:txBody>
        </p:sp>
        <p:cxnSp>
          <p:nvCxnSpPr>
            <p:cNvPr id="147" name="直接连接符 146">
              <a:extLst>
                <a:ext uri="{FF2B5EF4-FFF2-40B4-BE49-F238E27FC236}">
                  <a16:creationId xmlns:a16="http://schemas.microsoft.com/office/drawing/2014/main" id="{EB929BC1-9BA4-4285-970A-CF82B14C31D6}"/>
                </a:ext>
              </a:extLst>
            </p:cNvPr>
            <p:cNvCxnSpPr/>
            <p:nvPr/>
          </p:nvCxnSpPr>
          <p:spPr>
            <a:xfrm>
              <a:off x="1491673" y="1717964"/>
              <a:ext cx="0" cy="1293091"/>
            </a:xfrm>
            <a:prstGeom prst="line">
              <a:avLst/>
            </a:prstGeom>
            <a:ln>
              <a:solidFill>
                <a:schemeClr val="accent1">
                  <a:lumMod val="75000"/>
                  <a:alpha val="50000"/>
                </a:schemeClr>
              </a:solidFill>
            </a:ln>
          </p:spPr>
          <p:style>
            <a:lnRef idx="3">
              <a:schemeClr val="lt1"/>
            </a:lnRef>
            <a:fillRef idx="1">
              <a:schemeClr val="accent1"/>
            </a:fillRef>
            <a:effectRef idx="1">
              <a:schemeClr val="accent1"/>
            </a:effectRef>
            <a:fontRef idx="minor">
              <a:schemeClr val="lt1"/>
            </a:fontRef>
          </p:style>
        </p:cxnSp>
        <p:cxnSp>
          <p:nvCxnSpPr>
            <p:cNvPr id="150" name="直接连接符 149">
              <a:extLst>
                <a:ext uri="{FF2B5EF4-FFF2-40B4-BE49-F238E27FC236}">
                  <a16:creationId xmlns:a16="http://schemas.microsoft.com/office/drawing/2014/main" id="{EBE2E083-40B2-4240-9D63-6C2D8AE3029C}"/>
                </a:ext>
              </a:extLst>
            </p:cNvPr>
            <p:cNvCxnSpPr/>
            <p:nvPr/>
          </p:nvCxnSpPr>
          <p:spPr>
            <a:xfrm>
              <a:off x="1491673" y="5107709"/>
              <a:ext cx="0" cy="1293091"/>
            </a:xfrm>
            <a:prstGeom prst="line">
              <a:avLst/>
            </a:prstGeom>
            <a:ln>
              <a:solidFill>
                <a:schemeClr val="accent1">
                  <a:lumMod val="75000"/>
                  <a:alpha val="50000"/>
                </a:schemeClr>
              </a:solidFill>
            </a:ln>
          </p:spPr>
          <p:style>
            <a:lnRef idx="3">
              <a:schemeClr val="lt1"/>
            </a:lnRef>
            <a:fillRef idx="1">
              <a:schemeClr val="accent1"/>
            </a:fillRef>
            <a:effectRef idx="1">
              <a:schemeClr val="accent1"/>
            </a:effectRef>
            <a:fontRef idx="minor">
              <a:schemeClr val="lt1"/>
            </a:fontRef>
          </p:style>
        </p:cxnSp>
      </p:grpSp>
      <p:grpSp>
        <p:nvGrpSpPr>
          <p:cNvPr id="10" name="组合 9">
            <a:extLst>
              <a:ext uri="{FF2B5EF4-FFF2-40B4-BE49-F238E27FC236}">
                <a16:creationId xmlns:a16="http://schemas.microsoft.com/office/drawing/2014/main" id="{043C0534-D226-4D38-8602-EEEF6CEBBB3C}"/>
              </a:ext>
            </a:extLst>
          </p:cNvPr>
          <p:cNvGrpSpPr/>
          <p:nvPr/>
        </p:nvGrpSpPr>
        <p:grpSpPr>
          <a:xfrm>
            <a:off x="9144103" y="1007956"/>
            <a:ext cx="2683515" cy="5095561"/>
            <a:chOff x="9220303" y="1007956"/>
            <a:chExt cx="2683515" cy="5095561"/>
          </a:xfrm>
        </p:grpSpPr>
        <p:grpSp>
          <p:nvGrpSpPr>
            <p:cNvPr id="7" name="组合 6">
              <a:extLst>
                <a:ext uri="{FF2B5EF4-FFF2-40B4-BE49-F238E27FC236}">
                  <a16:creationId xmlns:a16="http://schemas.microsoft.com/office/drawing/2014/main" id="{A1104CB8-5C11-4BF6-8D7C-694F2C1F9C8C}"/>
                </a:ext>
              </a:extLst>
            </p:cNvPr>
            <p:cNvGrpSpPr/>
            <p:nvPr/>
          </p:nvGrpSpPr>
          <p:grpSpPr>
            <a:xfrm>
              <a:off x="9220303" y="1007956"/>
              <a:ext cx="2683515" cy="392256"/>
              <a:chOff x="9208270" y="1007956"/>
              <a:chExt cx="2683515" cy="392256"/>
            </a:xfrm>
          </p:grpSpPr>
          <p:sp>
            <p:nvSpPr>
              <p:cNvPr id="135" name="矩形 134">
                <a:extLst>
                  <a:ext uri="{FF2B5EF4-FFF2-40B4-BE49-F238E27FC236}">
                    <a16:creationId xmlns:a16="http://schemas.microsoft.com/office/drawing/2014/main" id="{37CE66A3-4914-4E0F-8AD4-4BDC2E43E420}"/>
                  </a:ext>
                </a:extLst>
              </p:cNvPr>
              <p:cNvSpPr/>
              <p:nvPr>
                <p:custDataLst>
                  <p:tags r:id="rId1"/>
                </p:custDataLst>
              </p:nvPr>
            </p:nvSpPr>
            <p:spPr>
              <a:xfrm>
                <a:off x="9745899" y="1007956"/>
                <a:ext cx="1857656" cy="39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900" tIns="45455" rIns="90900" bIns="45455" rtlCol="0" anchor="ctr"/>
              <a:lstStyle/>
              <a:p>
                <a:pPr algn="ctr" fontAlgn="auto">
                  <a:spcBef>
                    <a:spcPts val="0"/>
                  </a:spcBef>
                  <a:spcAft>
                    <a:spcPts val="0"/>
                  </a:spcAft>
                </a:pPr>
                <a:r>
                  <a:rPr lang="zh-CN" altLang="en-US" b="1">
                    <a:solidFill>
                      <a:schemeClr val="accent1">
                        <a:lumMod val="75000"/>
                      </a:schemeClr>
                    </a:solidFill>
                    <a:cs typeface="+mn-ea"/>
                    <a:sym typeface="+mn-lt"/>
                  </a:rPr>
                  <a:t>价值定位</a:t>
                </a:r>
                <a:endParaRPr lang="zh-CN" altLang="en-US" b="1" dirty="0">
                  <a:solidFill>
                    <a:schemeClr val="accent1">
                      <a:lumMod val="75000"/>
                    </a:schemeClr>
                  </a:solidFill>
                  <a:cs typeface="+mn-ea"/>
                  <a:sym typeface="+mn-lt"/>
                </a:endParaRPr>
              </a:p>
            </p:txBody>
          </p:sp>
          <p:cxnSp>
            <p:nvCxnSpPr>
              <p:cNvPr id="136" name="直接连接符 135">
                <a:extLst>
                  <a:ext uri="{FF2B5EF4-FFF2-40B4-BE49-F238E27FC236}">
                    <a16:creationId xmlns:a16="http://schemas.microsoft.com/office/drawing/2014/main" id="{5F212716-D5D8-4737-A0C1-E24EADA95F98}"/>
                  </a:ext>
                </a:extLst>
              </p:cNvPr>
              <p:cNvCxnSpPr>
                <a:cxnSpLocks/>
              </p:cNvCxnSpPr>
              <p:nvPr/>
            </p:nvCxnSpPr>
            <p:spPr>
              <a:xfrm flipV="1">
                <a:off x="9208270" y="1390535"/>
                <a:ext cx="2683515" cy="9677"/>
              </a:xfrm>
              <a:prstGeom prst="line">
                <a:avLst/>
              </a:prstGeom>
              <a:ln/>
            </p:spPr>
            <p:style>
              <a:lnRef idx="3">
                <a:schemeClr val="dk1"/>
              </a:lnRef>
              <a:fillRef idx="0">
                <a:schemeClr val="dk1"/>
              </a:fillRef>
              <a:effectRef idx="2">
                <a:schemeClr val="dk1"/>
              </a:effectRef>
              <a:fontRef idx="minor">
                <a:schemeClr val="tx1"/>
              </a:fontRef>
            </p:style>
          </p:cxnSp>
        </p:grpSp>
        <p:sp>
          <p:nvSpPr>
            <p:cNvPr id="152" name="Google Shape;78;p2">
              <a:extLst>
                <a:ext uri="{FF2B5EF4-FFF2-40B4-BE49-F238E27FC236}">
                  <a16:creationId xmlns:a16="http://schemas.microsoft.com/office/drawing/2014/main" id="{596AEE44-5ABD-4995-8D92-25372E568593}"/>
                </a:ext>
              </a:extLst>
            </p:cNvPr>
            <p:cNvSpPr txBox="1"/>
            <p:nvPr/>
          </p:nvSpPr>
          <p:spPr>
            <a:xfrm>
              <a:off x="9265890" y="4894804"/>
              <a:ext cx="2592340" cy="1208713"/>
            </a:xfrm>
            <a:prstGeom prst="rect">
              <a:avLst/>
            </a:prstGeom>
            <a:noFill/>
            <a:ln>
              <a:noFill/>
            </a:ln>
          </p:spPr>
          <p:txBody>
            <a:bodyPr spcFirstLastPara="1" wrap="square" lIns="30475" tIns="30475" rIns="30475" bIns="30475" anchor="ctr" anchorCtr="0">
              <a:noAutofit/>
            </a:bodyPr>
            <a:lstStyle/>
            <a:p>
              <a:pPr algn="ctr">
                <a:lnSpc>
                  <a:spcPct val="150000"/>
                </a:lnSpc>
                <a:buClr>
                  <a:srgbClr val="FE8637"/>
                </a:buClr>
                <a:buSzPts val="2400"/>
                <a:buFont typeface="Arial"/>
                <a:buNone/>
              </a:pPr>
              <a:r>
                <a:rPr lang="en-US" altLang="zh-CN" sz="2400" b="1" kern="0">
                  <a:solidFill>
                    <a:schemeClr val="accent1">
                      <a:lumMod val="75000"/>
                    </a:schemeClr>
                  </a:solidFill>
                  <a:cs typeface="+mn-ea"/>
                  <a:sym typeface="+mn-lt"/>
                </a:rPr>
                <a:t>90%+</a:t>
              </a:r>
            </a:p>
            <a:p>
              <a:pPr algn="ctr">
                <a:lnSpc>
                  <a:spcPct val="150000"/>
                </a:lnSpc>
                <a:buClr>
                  <a:srgbClr val="FE8637"/>
                </a:buClr>
                <a:buSzPts val="2400"/>
                <a:buFont typeface="Arial"/>
                <a:buNone/>
              </a:pPr>
              <a:r>
                <a:rPr lang="zh-CN" altLang="en-US" sz="2400" b="1" kern="0">
                  <a:cs typeface="+mn-ea"/>
                  <a:sym typeface="+mn-lt"/>
                </a:rPr>
                <a:t>模型精准度</a:t>
              </a:r>
              <a:endParaRPr sz="2400" b="1" kern="0">
                <a:cs typeface="+mn-ea"/>
                <a:sym typeface="+mn-lt"/>
              </a:endParaRPr>
            </a:p>
          </p:txBody>
        </p:sp>
        <p:sp>
          <p:nvSpPr>
            <p:cNvPr id="153" name="Google Shape;78;p2">
              <a:extLst>
                <a:ext uri="{FF2B5EF4-FFF2-40B4-BE49-F238E27FC236}">
                  <a16:creationId xmlns:a16="http://schemas.microsoft.com/office/drawing/2014/main" id="{4BE578AC-83EB-4015-AD36-BA11B815BD84}"/>
                </a:ext>
              </a:extLst>
            </p:cNvPr>
            <p:cNvSpPr txBox="1"/>
            <p:nvPr/>
          </p:nvSpPr>
          <p:spPr>
            <a:xfrm>
              <a:off x="9265890" y="3298658"/>
              <a:ext cx="2592340" cy="1208713"/>
            </a:xfrm>
            <a:prstGeom prst="rect">
              <a:avLst/>
            </a:prstGeom>
            <a:noFill/>
            <a:ln>
              <a:noFill/>
            </a:ln>
          </p:spPr>
          <p:txBody>
            <a:bodyPr spcFirstLastPara="1" wrap="square" lIns="30475" tIns="30475" rIns="30475" bIns="30475" anchor="ctr" anchorCtr="0">
              <a:noAutofit/>
            </a:bodyPr>
            <a:lstStyle/>
            <a:p>
              <a:pPr algn="ctr">
                <a:lnSpc>
                  <a:spcPct val="150000"/>
                </a:lnSpc>
                <a:buClr>
                  <a:srgbClr val="FE8637"/>
                </a:buClr>
                <a:buSzPts val="2400"/>
                <a:buFont typeface="Arial"/>
                <a:buNone/>
              </a:pPr>
              <a:r>
                <a:rPr lang="en-US" altLang="zh-CN" sz="2400" b="1" kern="0">
                  <a:solidFill>
                    <a:schemeClr val="accent1">
                      <a:lumMod val="75000"/>
                    </a:schemeClr>
                  </a:solidFill>
                  <a:cs typeface="+mn-ea"/>
                  <a:sym typeface="+mn-lt"/>
                </a:rPr>
                <a:t>3000+</a:t>
              </a:r>
            </a:p>
            <a:p>
              <a:pPr algn="ctr">
                <a:lnSpc>
                  <a:spcPct val="150000"/>
                </a:lnSpc>
                <a:buClr>
                  <a:srgbClr val="FE8637"/>
                </a:buClr>
                <a:buSzPts val="2400"/>
                <a:buFont typeface="Arial"/>
                <a:buNone/>
              </a:pPr>
              <a:r>
                <a:rPr lang="zh-CN" altLang="en-US" sz="2400" b="1" kern="0">
                  <a:cs typeface="+mn-ea"/>
                  <a:sym typeface="+mn-lt"/>
                </a:rPr>
                <a:t>医疗机构覆盖</a:t>
              </a:r>
              <a:endParaRPr sz="2400" b="1" kern="0">
                <a:cs typeface="+mn-ea"/>
                <a:sym typeface="+mn-lt"/>
              </a:endParaRPr>
            </a:p>
          </p:txBody>
        </p:sp>
        <p:sp>
          <p:nvSpPr>
            <p:cNvPr id="154" name="Google Shape;78;p2">
              <a:extLst>
                <a:ext uri="{FF2B5EF4-FFF2-40B4-BE49-F238E27FC236}">
                  <a16:creationId xmlns:a16="http://schemas.microsoft.com/office/drawing/2014/main" id="{F7B0508B-B46C-443F-A8F0-C4238156A701}"/>
                </a:ext>
              </a:extLst>
            </p:cNvPr>
            <p:cNvSpPr txBox="1"/>
            <p:nvPr/>
          </p:nvSpPr>
          <p:spPr>
            <a:xfrm>
              <a:off x="9265890" y="1715211"/>
              <a:ext cx="2592340" cy="1208713"/>
            </a:xfrm>
            <a:prstGeom prst="rect">
              <a:avLst/>
            </a:prstGeom>
            <a:noFill/>
            <a:ln>
              <a:noFill/>
            </a:ln>
          </p:spPr>
          <p:txBody>
            <a:bodyPr spcFirstLastPara="1" wrap="square" lIns="30475" tIns="30475" rIns="30475" bIns="30475" anchor="ctr" anchorCtr="0">
              <a:noAutofit/>
            </a:bodyPr>
            <a:lstStyle/>
            <a:p>
              <a:pPr algn="ctr">
                <a:lnSpc>
                  <a:spcPct val="150000"/>
                </a:lnSpc>
                <a:buClr>
                  <a:srgbClr val="FE8637"/>
                </a:buClr>
                <a:buSzPts val="2400"/>
                <a:buFont typeface="Arial"/>
                <a:buNone/>
              </a:pPr>
              <a:r>
                <a:rPr lang="en-US" altLang="zh-CN" sz="2400" b="1" kern="0">
                  <a:solidFill>
                    <a:schemeClr val="accent1">
                      <a:lumMod val="75000"/>
                    </a:schemeClr>
                  </a:solidFill>
                  <a:cs typeface="+mn-ea"/>
                  <a:sym typeface="+mn-lt"/>
                </a:rPr>
                <a:t>2</a:t>
              </a:r>
              <a:r>
                <a:rPr lang="zh-CN" altLang="en-US" sz="2400" b="1" kern="0">
                  <a:solidFill>
                    <a:schemeClr val="accent1">
                      <a:lumMod val="75000"/>
                    </a:schemeClr>
                  </a:solidFill>
                  <a:cs typeface="+mn-ea"/>
                  <a:sym typeface="+mn-lt"/>
                </a:rPr>
                <a:t>亿</a:t>
              </a:r>
              <a:r>
                <a:rPr lang="en-US" altLang="zh-CN" sz="2400" b="1" kern="0">
                  <a:solidFill>
                    <a:schemeClr val="accent1">
                      <a:lumMod val="75000"/>
                    </a:schemeClr>
                  </a:solidFill>
                  <a:cs typeface="+mn-ea"/>
                  <a:sym typeface="+mn-lt"/>
                </a:rPr>
                <a:t>+</a:t>
              </a:r>
              <a:r>
                <a:rPr lang="zh-CN" altLang="en-US" sz="2400" b="1" kern="0">
                  <a:solidFill>
                    <a:schemeClr val="accent1">
                      <a:lumMod val="75000"/>
                    </a:schemeClr>
                  </a:solidFill>
                  <a:cs typeface="+mn-ea"/>
                  <a:sym typeface="+mn-lt"/>
                </a:rPr>
                <a:t>次</a:t>
              </a:r>
              <a:endParaRPr lang="en-US" altLang="zh-CN" sz="2400" b="1" kern="0">
                <a:solidFill>
                  <a:schemeClr val="accent1">
                    <a:lumMod val="75000"/>
                  </a:schemeClr>
                </a:solidFill>
                <a:cs typeface="+mn-ea"/>
                <a:sym typeface="+mn-lt"/>
              </a:endParaRPr>
            </a:p>
            <a:p>
              <a:pPr algn="ctr">
                <a:lnSpc>
                  <a:spcPct val="150000"/>
                </a:lnSpc>
                <a:buClr>
                  <a:srgbClr val="FE8637"/>
                </a:buClr>
                <a:buSzPts val="2400"/>
                <a:buFont typeface="Arial"/>
                <a:buNone/>
              </a:pPr>
              <a:r>
                <a:rPr lang="zh-CN" altLang="en-US" sz="2400" b="1" kern="0">
                  <a:cs typeface="+mn-ea"/>
                  <a:sym typeface="+mn-lt"/>
                </a:rPr>
                <a:t>调用量</a:t>
              </a:r>
              <a:endParaRPr sz="2400" b="1" kern="0">
                <a:cs typeface="+mn-ea"/>
                <a:sym typeface="+mn-lt"/>
              </a:endParaRPr>
            </a:p>
          </p:txBody>
        </p:sp>
      </p:grpSp>
    </p:spTree>
    <p:extLst>
      <p:ext uri="{BB962C8B-B14F-4D97-AF65-F5344CB8AC3E}">
        <p14:creationId xmlns:p14="http://schemas.microsoft.com/office/powerpoint/2010/main" val="60402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3"/>
          <p:cNvSpPr/>
          <p:nvPr/>
        </p:nvSpPr>
        <p:spPr>
          <a:xfrm rot="5400000">
            <a:off x="6632261" y="3807651"/>
            <a:ext cx="4788000" cy="333237"/>
          </a:xfrm>
          <a:prstGeom prst="trapezoid">
            <a:avLst>
              <a:gd name="adj" fmla="val 25000"/>
            </a:avLst>
          </a:prstGeom>
          <a:solidFill>
            <a:srgbClr val="D8D8D8"/>
          </a:solidFill>
          <a:ln>
            <a:noFill/>
          </a:ln>
        </p:spPr>
        <p:txBody>
          <a:bodyPr spcFirstLastPara="1" wrap="square" lIns="91433" tIns="45700" rIns="91433" bIns="45700" anchor="t" anchorCtr="0">
            <a:noAutofit/>
          </a:bodyPr>
          <a:lstStyle/>
          <a:p>
            <a:pPr marL="338658" indent="-220128">
              <a:lnSpc>
                <a:spcPct val="90000"/>
              </a:lnSpc>
              <a:buClr>
                <a:schemeClr val="dk1"/>
              </a:buClr>
              <a:buSzPts val="1400"/>
            </a:pPr>
            <a:endParaRPr sz="1867" b="1">
              <a:solidFill>
                <a:srgbClr val="000000"/>
              </a:solidFill>
              <a:latin typeface="Arial"/>
              <a:ea typeface="Arial"/>
              <a:cs typeface="Arial"/>
              <a:sym typeface="Arial"/>
            </a:endParaRPr>
          </a:p>
        </p:txBody>
      </p:sp>
      <p:sp>
        <p:nvSpPr>
          <p:cNvPr id="107" name="Google Shape;107;p23"/>
          <p:cNvSpPr txBox="1">
            <a:spLocks noGrp="1"/>
          </p:cNvSpPr>
          <p:nvPr>
            <p:ph type="title"/>
          </p:nvPr>
        </p:nvSpPr>
        <p:spPr>
          <a:xfrm>
            <a:off x="296643" y="234865"/>
            <a:ext cx="11673308" cy="786544"/>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900" baseline="30000" dirty="0"/>
              <a:t>从骨科及肿瘤两个方向切入，重点在于以伺机行筛查的方式覆盖更多患者、病例。通过加入风险程度定量分析，对诊断、治疗排序模式进行优化，合理医疗资源分配，对高风险病人进行优先诊治。</a:t>
            </a:r>
            <a:r>
              <a:rPr lang="zh-CN" altLang="en-US" sz="2900" baseline="30000" dirty="0"/>
              <a:t>平安技术研究院地跨中美两地，在这两个方向上处于显著的世界领先地位，并已在大陆和台湾的多家核心合作医院临床验证。</a:t>
            </a:r>
            <a:endParaRPr sz="2900" baseline="30000" dirty="0">
              <a:latin typeface="Arial"/>
              <a:ea typeface="Arial"/>
              <a:cs typeface="Arial"/>
              <a:sym typeface="Arial"/>
            </a:endParaRPr>
          </a:p>
        </p:txBody>
      </p:sp>
      <p:sp>
        <p:nvSpPr>
          <p:cNvPr id="108" name="Google Shape;108;p23"/>
          <p:cNvSpPr/>
          <p:nvPr/>
        </p:nvSpPr>
        <p:spPr>
          <a:xfrm>
            <a:off x="361045" y="1094403"/>
            <a:ext cx="635055" cy="271495"/>
          </a:xfrm>
          <a:prstGeom prst="rect">
            <a:avLst/>
          </a:prstGeom>
          <a:solidFill>
            <a:schemeClr val="lt1"/>
          </a:solidFill>
          <a:ln>
            <a:noFill/>
          </a:ln>
        </p:spPr>
        <p:txBody>
          <a:bodyPr spcFirstLastPara="1" wrap="square" lIns="0" tIns="0" rIns="0" bIns="0" anchor="ctr" anchorCtr="0">
            <a:noAutofit/>
          </a:bodyPr>
          <a:lstStyle/>
          <a:p>
            <a:pPr algn="ctr"/>
            <a:r>
              <a:rPr lang="en" sz="1867" b="1">
                <a:solidFill>
                  <a:srgbClr val="E65C01"/>
                </a:solidFill>
                <a:latin typeface="Arial"/>
                <a:ea typeface="Arial"/>
                <a:cs typeface="Arial"/>
                <a:sym typeface="Arial"/>
              </a:rPr>
              <a:t>方向</a:t>
            </a:r>
            <a:endParaRPr sz="1867" b="1">
              <a:solidFill>
                <a:srgbClr val="E65C01"/>
              </a:solidFill>
              <a:latin typeface="Arial"/>
              <a:ea typeface="Arial"/>
              <a:cs typeface="Arial"/>
              <a:sym typeface="Arial"/>
            </a:endParaRPr>
          </a:p>
        </p:txBody>
      </p:sp>
      <p:cxnSp>
        <p:nvCxnSpPr>
          <p:cNvPr id="109" name="Google Shape;109;p23"/>
          <p:cNvCxnSpPr/>
          <p:nvPr/>
        </p:nvCxnSpPr>
        <p:spPr>
          <a:xfrm rot="10800000" flipH="1">
            <a:off x="361045" y="1438894"/>
            <a:ext cx="671441" cy="9444"/>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10" name="Google Shape;110;p23"/>
          <p:cNvSpPr/>
          <p:nvPr/>
        </p:nvSpPr>
        <p:spPr>
          <a:xfrm>
            <a:off x="9745899" y="1046456"/>
            <a:ext cx="1857656" cy="392256"/>
          </a:xfrm>
          <a:prstGeom prst="rect">
            <a:avLst/>
          </a:prstGeom>
          <a:solidFill>
            <a:schemeClr val="lt1"/>
          </a:solid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应用价值</a:t>
            </a:r>
            <a:endParaRPr sz="1867" b="1">
              <a:solidFill>
                <a:srgbClr val="E65C01"/>
              </a:solidFill>
              <a:latin typeface="Arial"/>
              <a:ea typeface="Arial"/>
              <a:cs typeface="Arial"/>
              <a:sym typeface="Arial"/>
            </a:endParaRPr>
          </a:p>
        </p:txBody>
      </p:sp>
      <p:cxnSp>
        <p:nvCxnSpPr>
          <p:cNvPr id="111" name="Google Shape;111;p23"/>
          <p:cNvCxnSpPr/>
          <p:nvPr/>
        </p:nvCxnSpPr>
        <p:spPr>
          <a:xfrm rot="10800000" flipH="1">
            <a:off x="9208271" y="1429035"/>
            <a:ext cx="2683515" cy="9677"/>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12" name="Google Shape;112;p23"/>
          <p:cNvSpPr/>
          <p:nvPr/>
        </p:nvSpPr>
        <p:spPr>
          <a:xfrm>
            <a:off x="6025033" y="1055900"/>
            <a:ext cx="2495600" cy="364000"/>
          </a:xfrm>
          <a:prstGeom prst="rect">
            <a:avLst/>
          </a:prstGeom>
          <a:solidFill>
            <a:schemeClr val="lt1"/>
          </a:solid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产品/方案的主要功能</a:t>
            </a:r>
            <a:endParaRPr sz="1867" b="1">
              <a:solidFill>
                <a:srgbClr val="E65C01"/>
              </a:solidFill>
              <a:latin typeface="Arial"/>
              <a:ea typeface="Arial"/>
              <a:cs typeface="Arial"/>
              <a:sym typeface="Arial"/>
            </a:endParaRPr>
          </a:p>
        </p:txBody>
      </p:sp>
      <p:cxnSp>
        <p:nvCxnSpPr>
          <p:cNvPr id="113" name="Google Shape;113;p23"/>
          <p:cNvCxnSpPr/>
          <p:nvPr/>
        </p:nvCxnSpPr>
        <p:spPr>
          <a:xfrm rot="10800000" flipH="1">
            <a:off x="5871411" y="1429269"/>
            <a:ext cx="2988227" cy="9444"/>
          </a:xfrm>
          <a:prstGeom prst="straightConnector1">
            <a:avLst/>
          </a:prstGeom>
          <a:noFill/>
          <a:ln w="17125" cap="flat" cmpd="sng">
            <a:solidFill>
              <a:schemeClr val="dk1">
                <a:alpha val="49803"/>
              </a:schemeClr>
            </a:solidFill>
            <a:prstDash val="solid"/>
            <a:round/>
            <a:headEnd type="none" w="sm" len="sm"/>
            <a:tailEnd type="none" w="sm" len="sm"/>
          </a:ln>
        </p:spPr>
      </p:cxnSp>
      <p:grpSp>
        <p:nvGrpSpPr>
          <p:cNvPr id="114" name="Google Shape;114;p23"/>
          <p:cNvGrpSpPr/>
          <p:nvPr/>
        </p:nvGrpSpPr>
        <p:grpSpPr>
          <a:xfrm>
            <a:off x="361034" y="1546216"/>
            <a:ext cx="11559535" cy="4808427"/>
            <a:chOff x="361033" y="3112662"/>
            <a:chExt cx="11559535" cy="3241961"/>
          </a:xfrm>
        </p:grpSpPr>
        <p:grpSp>
          <p:nvGrpSpPr>
            <p:cNvPr id="115" name="Google Shape;115;p23"/>
            <p:cNvGrpSpPr/>
            <p:nvPr/>
          </p:nvGrpSpPr>
          <p:grpSpPr>
            <a:xfrm>
              <a:off x="361033" y="3112662"/>
              <a:ext cx="11559534" cy="1696743"/>
              <a:chOff x="361033" y="2895288"/>
              <a:chExt cx="11559534" cy="1788900"/>
            </a:xfrm>
          </p:grpSpPr>
          <p:sp>
            <p:nvSpPr>
              <p:cNvPr id="116" name="Google Shape;116;p23"/>
              <p:cNvSpPr/>
              <p:nvPr/>
            </p:nvSpPr>
            <p:spPr>
              <a:xfrm>
                <a:off x="361033" y="2895288"/>
                <a:ext cx="671400" cy="1788900"/>
              </a:xfrm>
              <a:prstGeom prst="rect">
                <a:avLst/>
              </a:prstGeom>
              <a:solidFill>
                <a:schemeClr val="accent1"/>
              </a:solidFill>
              <a:ln w="17125" cap="flat" cmpd="sng">
                <a:solidFill>
                  <a:srgbClr val="F9F9F9">
                    <a:alpha val="49803"/>
                  </a:srgbClr>
                </a:solidFill>
                <a:prstDash val="solid"/>
                <a:round/>
                <a:headEnd type="none" w="sm" len="sm"/>
                <a:tailEnd type="none" w="sm" len="sm"/>
              </a:ln>
            </p:spPr>
            <p:txBody>
              <a:bodyPr spcFirstLastPara="1" wrap="square" lIns="91433" tIns="45700" rIns="91433" bIns="45700" anchor="ctr" anchorCtr="0">
                <a:noAutofit/>
              </a:bodyPr>
              <a:lstStyle/>
              <a:p>
                <a:pPr algn="ctr">
                  <a:lnSpc>
                    <a:spcPct val="150000"/>
                  </a:lnSpc>
                </a:pPr>
                <a:r>
                  <a:rPr lang="en" sz="1600" b="1" dirty="0">
                    <a:solidFill>
                      <a:schemeClr val="lt1"/>
                    </a:solidFill>
                    <a:latin typeface="楷体" panose="02010609060101010101" pitchFamily="49" charset="-122"/>
                    <a:ea typeface="楷体" panose="02010609060101010101" pitchFamily="49" charset="-122"/>
                    <a:cs typeface="Arial"/>
                    <a:sym typeface="Arial"/>
                  </a:rPr>
                  <a:t>1 – </a:t>
                </a:r>
                <a:endParaRPr sz="1467" dirty="0">
                  <a:latin typeface="楷体" panose="02010609060101010101" pitchFamily="49" charset="-122"/>
                  <a:ea typeface="楷体" panose="02010609060101010101" pitchFamily="49" charset="-122"/>
                </a:endParaRPr>
              </a:p>
              <a:p>
                <a:pPr algn="ctr">
                  <a:lnSpc>
                    <a:spcPct val="150000"/>
                  </a:lnSpc>
                </a:pPr>
                <a:r>
                  <a:rPr lang="en" sz="1600" b="1" dirty="0">
                    <a:solidFill>
                      <a:schemeClr val="lt1"/>
                    </a:solidFill>
                    <a:latin typeface="楷体" panose="02010609060101010101" pitchFamily="49" charset="-122"/>
                    <a:ea typeface="楷体" panose="02010609060101010101" pitchFamily="49" charset="-122"/>
                    <a:cs typeface="Arial"/>
                    <a:sym typeface="Arial"/>
                  </a:rPr>
                  <a:t>骨科</a:t>
                </a:r>
                <a:endParaRPr sz="1600" b="1" dirty="0">
                  <a:solidFill>
                    <a:schemeClr val="lt1"/>
                  </a:solidFill>
                  <a:latin typeface="楷体" panose="02010609060101010101" pitchFamily="49" charset="-122"/>
                  <a:ea typeface="楷体" panose="02010609060101010101" pitchFamily="49" charset="-122"/>
                  <a:cs typeface="Arial"/>
                  <a:sym typeface="Arial"/>
                </a:endParaRPr>
              </a:p>
            </p:txBody>
          </p:sp>
          <p:sp>
            <p:nvSpPr>
              <p:cNvPr id="117" name="Google Shape;117;p23"/>
              <p:cNvSpPr/>
              <p:nvPr/>
            </p:nvSpPr>
            <p:spPr>
              <a:xfrm>
                <a:off x="9208267" y="2895288"/>
                <a:ext cx="2712300" cy="17889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r>
                  <a:rPr lang="en" sz="1600" b="1" u="sng" dirty="0">
                    <a:solidFill>
                      <a:srgbClr val="E65C01"/>
                    </a:solidFill>
                  </a:rPr>
                  <a:t>降低漏诊率，提升准确度，提高效率和检测全面度：</a:t>
                </a:r>
                <a:endParaRPr sz="1600" b="1" u="sng" dirty="0">
                  <a:solidFill>
                    <a:srgbClr val="E65C01"/>
                  </a:solidFill>
                </a:endParaRPr>
              </a:p>
              <a:p>
                <a:pPr marL="287859" indent="-287859">
                  <a:buClr>
                    <a:srgbClr val="E65C01"/>
                  </a:buClr>
                  <a:buSzPts val="1200"/>
                  <a:buFont typeface="Arial"/>
                  <a:buChar char="•"/>
                </a:pPr>
                <a:r>
                  <a:rPr lang="en" sz="1600" b="1" dirty="0">
                    <a:solidFill>
                      <a:srgbClr val="E65C01"/>
                    </a:solidFill>
                    <a:latin typeface="楷体" panose="02010609060101010101" pitchFamily="49" charset="-122"/>
                    <a:ea typeface="楷体" panose="02010609060101010101" pitchFamily="49" charset="-122"/>
                    <a:cs typeface="Arial"/>
                    <a:sym typeface="Arial"/>
                  </a:rPr>
                  <a:t>骨折：</a:t>
                </a:r>
                <a:r>
                  <a:rPr lang="en" sz="1600" dirty="0">
                    <a:solidFill>
                      <a:schemeClr val="dk1"/>
                    </a:solidFill>
                    <a:latin typeface="楷体" panose="02010609060101010101" pitchFamily="49" charset="-122"/>
                    <a:ea typeface="楷体" panose="02010609060101010101" pitchFamily="49" charset="-122"/>
                    <a:cs typeface="Arial"/>
                    <a:sym typeface="Arial"/>
                  </a:rPr>
                  <a:t>可面向</a:t>
                </a:r>
                <a:r>
                  <a:rPr lang="en" sz="1600" b="1" dirty="0">
                    <a:solidFill>
                      <a:srgbClr val="E65C01"/>
                    </a:solidFill>
                    <a:latin typeface="楷体" panose="02010609060101010101" pitchFamily="49" charset="-122"/>
                    <a:ea typeface="楷体" panose="02010609060101010101" pitchFamily="49" charset="-122"/>
                    <a:cs typeface="Arial"/>
                    <a:sym typeface="Arial"/>
                  </a:rPr>
                  <a:t>急诊室、急症中心</a:t>
                </a:r>
                <a:r>
                  <a:rPr lang="en" sz="1600" dirty="0">
                    <a:solidFill>
                      <a:schemeClr val="dk1"/>
                    </a:solidFill>
                    <a:latin typeface="楷体" panose="02010609060101010101" pitchFamily="49" charset="-122"/>
                    <a:ea typeface="楷体" panose="02010609060101010101" pitchFamily="49" charset="-122"/>
                    <a:cs typeface="Arial"/>
                    <a:sym typeface="Arial"/>
                  </a:rPr>
                  <a:t>，辅助第一时间发现骨折，辅助定位和定量分析</a:t>
                </a:r>
                <a:endParaRPr sz="1600" dirty="0">
                  <a:solidFill>
                    <a:schemeClr val="dk1"/>
                  </a:solidFill>
                  <a:latin typeface="楷体" panose="02010609060101010101" pitchFamily="49" charset="-122"/>
                  <a:ea typeface="楷体" panose="02010609060101010101" pitchFamily="49" charset="-122"/>
                  <a:cs typeface="Arial"/>
                  <a:sym typeface="Arial"/>
                </a:endParaRPr>
              </a:p>
              <a:p>
                <a:pPr marL="287859" indent="-287859">
                  <a:buClr>
                    <a:srgbClr val="E65C01"/>
                  </a:buClr>
                  <a:buSzPts val="1200"/>
                  <a:buFont typeface="Arial"/>
                  <a:buChar char="•"/>
                </a:pPr>
                <a:r>
                  <a:rPr lang="en" sz="1600" b="1" dirty="0">
                    <a:solidFill>
                      <a:srgbClr val="E65C01"/>
                    </a:solidFill>
                    <a:latin typeface="楷体" panose="02010609060101010101" pitchFamily="49" charset="-122"/>
                    <a:ea typeface="楷体" panose="02010609060101010101" pitchFamily="49" charset="-122"/>
                    <a:cs typeface="Arial"/>
                    <a:sym typeface="Arial"/>
                  </a:rPr>
                  <a:t>骨质疏松：</a:t>
                </a:r>
                <a:r>
                  <a:rPr lang="en" sz="1600" dirty="0">
                    <a:solidFill>
                      <a:schemeClr val="dk1"/>
                    </a:solidFill>
                    <a:latin typeface="楷体" panose="02010609060101010101" pitchFamily="49" charset="-122"/>
                    <a:ea typeface="楷体" panose="02010609060101010101" pitchFamily="49" charset="-122"/>
                    <a:cs typeface="Arial"/>
                    <a:sym typeface="Arial"/>
                  </a:rPr>
                  <a:t>面向第一层</a:t>
                </a:r>
                <a:r>
                  <a:rPr lang="zh-CN" altLang="en-US" sz="1600" dirty="0">
                    <a:solidFill>
                      <a:schemeClr val="dk1"/>
                    </a:solidFill>
                    <a:latin typeface="楷体" panose="02010609060101010101" pitchFamily="49" charset="-122"/>
                    <a:ea typeface="楷体" panose="02010609060101010101" pitchFamily="49" charset="-122"/>
                    <a:cs typeface="Arial"/>
                    <a:sym typeface="Arial"/>
                  </a:rPr>
                  <a:t>医疗</a:t>
                </a:r>
                <a:r>
                  <a:rPr lang="en" sz="1600" dirty="0">
                    <a:solidFill>
                      <a:schemeClr val="dk1"/>
                    </a:solidFill>
                    <a:latin typeface="楷体" panose="02010609060101010101" pitchFamily="49" charset="-122"/>
                    <a:ea typeface="楷体" panose="02010609060101010101" pitchFamily="49" charset="-122"/>
                    <a:cs typeface="Arial"/>
                    <a:sym typeface="Arial"/>
                  </a:rPr>
                  <a:t>服务，辅助发现骨质疏松，便于早预防</a:t>
                </a:r>
                <a:r>
                  <a:rPr lang="zh-CN" altLang="en-US" sz="1600" dirty="0">
                    <a:solidFill>
                      <a:schemeClr val="dk1"/>
                    </a:solidFill>
                    <a:latin typeface="楷体" panose="02010609060101010101" pitchFamily="49" charset="-122"/>
                    <a:ea typeface="楷体" panose="02010609060101010101" pitchFamily="49" charset="-122"/>
                    <a:cs typeface="Arial"/>
                    <a:sym typeface="Arial"/>
                  </a:rPr>
                  <a:t>及风湿免疫等慢性疾病</a:t>
                </a:r>
                <a:endParaRPr sz="1600" dirty="0">
                  <a:solidFill>
                    <a:schemeClr val="dk1"/>
                  </a:solidFill>
                  <a:latin typeface="楷体" panose="02010609060101010101" pitchFamily="49" charset="-122"/>
                  <a:ea typeface="楷体" panose="02010609060101010101" pitchFamily="49" charset="-122"/>
                  <a:cs typeface="Arial"/>
                  <a:sym typeface="Arial"/>
                </a:endParaRPr>
              </a:p>
            </p:txBody>
          </p:sp>
          <p:sp>
            <p:nvSpPr>
              <p:cNvPr id="118" name="Google Shape;118;p23"/>
              <p:cNvSpPr/>
              <p:nvPr/>
            </p:nvSpPr>
            <p:spPr>
              <a:xfrm>
                <a:off x="5871404" y="2895288"/>
                <a:ext cx="2988300" cy="1788900"/>
              </a:xfrm>
              <a:prstGeom prst="rect">
                <a:avLst/>
              </a:prstGeom>
              <a:solidFill>
                <a:srgbClr val="F2F2F2"/>
              </a:solidFill>
              <a:ln>
                <a:noFill/>
              </a:ln>
            </p:spPr>
            <p:txBody>
              <a:bodyPr spcFirstLastPara="1" wrap="square" lIns="91433" tIns="45700" rIns="91433" bIns="45700" anchor="ctr" anchorCtr="0">
                <a:noAutofit/>
              </a:bodyPr>
              <a:lstStyle/>
              <a:p>
                <a:pPr marL="287859" indent="-287859">
                  <a:buSzPts val="1200"/>
                  <a:buChar char="•"/>
                </a:pPr>
                <a:r>
                  <a:rPr lang="en" sz="1600"/>
                  <a:t>骨折X光：</a:t>
                </a:r>
                <a:endParaRPr sz="1600"/>
              </a:p>
              <a:p>
                <a:pPr marL="609585"/>
                <a:r>
                  <a:rPr lang="en" sz="1600"/>
                  <a:t>通过分析胸部、髋骨X光片判断骨折情况及位置</a:t>
                </a:r>
                <a:endParaRPr sz="1600"/>
              </a:p>
              <a:p>
                <a:pPr marL="609585"/>
                <a:endParaRPr sz="1600"/>
              </a:p>
              <a:p>
                <a:pPr marL="287859" indent="-287859">
                  <a:buSzPts val="1200"/>
                  <a:buChar char="•"/>
                </a:pPr>
                <a:r>
                  <a:rPr lang="en" sz="1600"/>
                  <a:t>骨质疏松X光：</a:t>
                </a:r>
                <a:endParaRPr sz="1600"/>
              </a:p>
              <a:p>
                <a:pPr marL="609585"/>
                <a:r>
                  <a:rPr lang="en" sz="1600"/>
                  <a:t>适用范围覆盖胸部、腰椎、及髋部，通过检测X光片判断患者该部位骨质疏松情况</a:t>
                </a:r>
                <a:endParaRPr sz="1600">
                  <a:latin typeface="Arial"/>
                  <a:ea typeface="Arial"/>
                  <a:cs typeface="Arial"/>
                  <a:sym typeface="Arial"/>
                </a:endParaRPr>
              </a:p>
            </p:txBody>
          </p:sp>
          <p:sp>
            <p:nvSpPr>
              <p:cNvPr id="119" name="Google Shape;119;p23"/>
              <p:cNvSpPr/>
              <p:nvPr/>
            </p:nvSpPr>
            <p:spPr>
              <a:xfrm>
                <a:off x="1078237" y="2895288"/>
                <a:ext cx="4728000" cy="1788900"/>
              </a:xfrm>
              <a:prstGeom prst="rect">
                <a:avLst/>
              </a:prstGeom>
              <a:solidFill>
                <a:srgbClr val="F2F2F2"/>
              </a:solidFill>
              <a:ln>
                <a:noFill/>
              </a:ln>
            </p:spPr>
            <p:txBody>
              <a:bodyPr spcFirstLastPara="1" wrap="square" lIns="91433" tIns="45700" rIns="91433" bIns="45700" anchor="ctr" anchorCtr="0">
                <a:noAutofit/>
              </a:bodyPr>
              <a:lstStyle/>
              <a:p>
                <a:pPr marL="338658" indent="-338658">
                  <a:buClr>
                    <a:schemeClr val="dk1"/>
                  </a:buClr>
                  <a:buSzPts val="1200"/>
                  <a:buFont typeface="Arial"/>
                  <a:buChar char="•"/>
                </a:pPr>
                <a:r>
                  <a:rPr lang="en" sz="1600" dirty="0">
                    <a:solidFill>
                      <a:schemeClr val="dk1"/>
                    </a:solidFill>
                    <a:latin typeface="楷体" panose="02010609060101010101" pitchFamily="49" charset="-122"/>
                    <a:ea typeface="楷体" panose="02010609060101010101" pitchFamily="49" charset="-122"/>
                    <a:cs typeface="Arial"/>
                    <a:sym typeface="Arial"/>
                  </a:rPr>
                  <a:t>骨质疏松症已跃居</a:t>
                </a:r>
                <a:r>
                  <a:rPr lang="en" sz="1600" b="1" dirty="0">
                    <a:solidFill>
                      <a:srgbClr val="E65C01"/>
                    </a:solidFill>
                    <a:latin typeface="楷体" panose="02010609060101010101" pitchFamily="49" charset="-122"/>
                    <a:ea typeface="楷体" panose="02010609060101010101" pitchFamily="49" charset="-122"/>
                    <a:cs typeface="Arial"/>
                    <a:sym typeface="Arial"/>
                  </a:rPr>
                  <a:t>常见病、多发病前十</a:t>
                </a:r>
                <a:endParaRPr sz="1600" b="1" dirty="0">
                  <a:solidFill>
                    <a:srgbClr val="E65C01"/>
                  </a:solidFill>
                  <a:latin typeface="楷体" panose="02010609060101010101" pitchFamily="49" charset="-122"/>
                  <a:ea typeface="楷体" panose="02010609060101010101" pitchFamily="49" charset="-122"/>
                  <a:cs typeface="Arial"/>
                  <a:sym typeface="Arial"/>
                </a:endParaRPr>
              </a:p>
              <a:p>
                <a:pPr marL="338658" indent="-338658">
                  <a:buClr>
                    <a:schemeClr val="dk1"/>
                  </a:buClr>
                  <a:buSzPts val="1200"/>
                  <a:buFont typeface="Arial"/>
                  <a:buChar char="•"/>
                </a:pPr>
                <a:r>
                  <a:rPr lang="en" sz="1600" dirty="0">
                    <a:solidFill>
                      <a:schemeClr val="dk1"/>
                    </a:solidFill>
                    <a:latin typeface="楷体" panose="02010609060101010101" pitchFamily="49" charset="-122"/>
                    <a:ea typeface="楷体" panose="02010609060101010101" pitchFamily="49" charset="-122"/>
                    <a:cs typeface="Arial"/>
                    <a:sym typeface="Arial"/>
                  </a:rPr>
                  <a:t>老年人患病率超过半数，</a:t>
                </a:r>
                <a:r>
                  <a:rPr lang="en" sz="1600" b="1" dirty="0">
                    <a:solidFill>
                      <a:srgbClr val="E65C01"/>
                    </a:solidFill>
                    <a:latin typeface="楷体" panose="02010609060101010101" pitchFamily="49" charset="-122"/>
                    <a:ea typeface="楷体" panose="02010609060101010101" pitchFamily="49" charset="-122"/>
                    <a:cs typeface="Arial"/>
                    <a:sym typeface="Arial"/>
                  </a:rPr>
                  <a:t>骨折的几率接近1/3</a:t>
                </a:r>
                <a:endParaRPr sz="1467" dirty="0">
                  <a:latin typeface="楷体" panose="02010609060101010101" pitchFamily="49" charset="-122"/>
                  <a:ea typeface="楷体" panose="02010609060101010101" pitchFamily="49" charset="-122"/>
                </a:endParaRPr>
              </a:p>
              <a:p>
                <a:pPr marL="338658" indent="-338658">
                  <a:buClr>
                    <a:schemeClr val="dk1"/>
                  </a:buClr>
                  <a:buSzPts val="1200"/>
                  <a:buFont typeface="Arial"/>
                  <a:buChar char="•"/>
                </a:pPr>
                <a:r>
                  <a:rPr lang="en" sz="1600" dirty="0">
                    <a:solidFill>
                      <a:schemeClr val="dk1"/>
                    </a:solidFill>
                    <a:latin typeface="楷体" panose="02010609060101010101" pitchFamily="49" charset="-122"/>
                    <a:ea typeface="楷体" panose="02010609060101010101" pitchFamily="49" charset="-122"/>
                    <a:cs typeface="Arial"/>
                    <a:sym typeface="Arial"/>
                  </a:rPr>
                  <a:t>由于未能尽早发现并治疗髋部骨折而产生</a:t>
                </a:r>
                <a:r>
                  <a:rPr lang="en" sz="1600" b="1" dirty="0">
                    <a:solidFill>
                      <a:srgbClr val="E65C01"/>
                    </a:solidFill>
                    <a:latin typeface="楷体" panose="02010609060101010101" pitchFamily="49" charset="-122"/>
                    <a:ea typeface="楷体" panose="02010609060101010101" pitchFamily="49" charset="-122"/>
                    <a:cs typeface="Arial"/>
                    <a:sym typeface="Arial"/>
                  </a:rPr>
                  <a:t>并发症死亡的概率逐年增高</a:t>
                </a:r>
                <a:endParaRPr sz="1600" b="1" dirty="0">
                  <a:solidFill>
                    <a:srgbClr val="E65C01"/>
                  </a:solidFill>
                  <a:latin typeface="楷体" panose="02010609060101010101" pitchFamily="49" charset="-122"/>
                  <a:ea typeface="楷体" panose="02010609060101010101" pitchFamily="49" charset="-122"/>
                  <a:cs typeface="Arial"/>
                  <a:sym typeface="Arial"/>
                </a:endParaRPr>
              </a:p>
              <a:p>
                <a:pPr marL="338658" indent="-338658">
                  <a:buClr>
                    <a:schemeClr val="dk1"/>
                  </a:buClr>
                  <a:buSzPts val="1200"/>
                  <a:buFont typeface="Arial"/>
                  <a:buChar char="•"/>
                </a:pPr>
                <a:r>
                  <a:rPr lang="en" sz="1600" dirty="0">
                    <a:solidFill>
                      <a:schemeClr val="dk1"/>
                    </a:solidFill>
                    <a:latin typeface="楷体" panose="02010609060101010101" pitchFamily="49" charset="-122"/>
                    <a:ea typeface="楷体" panose="02010609060101010101" pitchFamily="49" charset="-122"/>
                    <a:cs typeface="Arial"/>
                    <a:sym typeface="Arial"/>
                  </a:rPr>
                  <a:t>急诊室医疗条件和人员配置有限，住院医师经验不足而漏诊误诊，隐型骨折案例不易判断，无法保证患者在24小时之内得到确切的诊断并开展治疗方案，进一步导致社会医疗成本上升</a:t>
                </a:r>
                <a:endParaRPr sz="1600" dirty="0">
                  <a:solidFill>
                    <a:schemeClr val="dk1"/>
                  </a:solidFill>
                  <a:latin typeface="楷体" panose="02010609060101010101" pitchFamily="49" charset="-122"/>
                  <a:ea typeface="楷体" panose="02010609060101010101" pitchFamily="49" charset="-122"/>
                  <a:cs typeface="Arial"/>
                  <a:sym typeface="Arial"/>
                </a:endParaRPr>
              </a:p>
            </p:txBody>
          </p:sp>
        </p:grpSp>
        <p:grpSp>
          <p:nvGrpSpPr>
            <p:cNvPr id="120" name="Google Shape;120;p23"/>
            <p:cNvGrpSpPr/>
            <p:nvPr/>
          </p:nvGrpSpPr>
          <p:grpSpPr>
            <a:xfrm>
              <a:off x="361033" y="4862147"/>
              <a:ext cx="11559535" cy="1492476"/>
              <a:chOff x="361033" y="4756271"/>
              <a:chExt cx="11559535" cy="1492476"/>
            </a:xfrm>
          </p:grpSpPr>
          <p:sp>
            <p:nvSpPr>
              <p:cNvPr id="121" name="Google Shape;121;p23"/>
              <p:cNvSpPr/>
              <p:nvPr/>
            </p:nvSpPr>
            <p:spPr>
              <a:xfrm>
                <a:off x="361033" y="4756271"/>
                <a:ext cx="671400" cy="1482600"/>
              </a:xfrm>
              <a:prstGeom prst="rect">
                <a:avLst/>
              </a:prstGeom>
              <a:solidFill>
                <a:schemeClr val="accent1"/>
              </a:solidFill>
              <a:ln w="17125" cap="flat" cmpd="sng">
                <a:solidFill>
                  <a:srgbClr val="F9F9F9">
                    <a:alpha val="49803"/>
                  </a:srgbClr>
                </a:solidFill>
                <a:prstDash val="solid"/>
                <a:round/>
                <a:headEnd type="none" w="sm" len="sm"/>
                <a:tailEnd type="none" w="sm" len="sm"/>
              </a:ln>
            </p:spPr>
            <p:txBody>
              <a:bodyPr spcFirstLastPara="1" wrap="square" lIns="91433" tIns="45700" rIns="91433" bIns="45700" anchor="ctr" anchorCtr="0">
                <a:noAutofit/>
              </a:bodyPr>
              <a:lstStyle/>
              <a:p>
                <a:pPr algn="ctr">
                  <a:lnSpc>
                    <a:spcPct val="150000"/>
                  </a:lnSpc>
                </a:pPr>
                <a:r>
                  <a:rPr lang="en" sz="1600" b="1" dirty="0">
                    <a:solidFill>
                      <a:schemeClr val="lt1"/>
                    </a:solidFill>
                    <a:latin typeface="楷体" panose="02010609060101010101" pitchFamily="49" charset="-122"/>
                    <a:ea typeface="楷体" panose="02010609060101010101" pitchFamily="49" charset="-122"/>
                    <a:cs typeface="Arial"/>
                    <a:sym typeface="Arial"/>
                  </a:rPr>
                  <a:t>2 – </a:t>
                </a:r>
                <a:endParaRPr sz="1467" dirty="0">
                  <a:latin typeface="楷体" panose="02010609060101010101" pitchFamily="49" charset="-122"/>
                  <a:ea typeface="楷体" panose="02010609060101010101" pitchFamily="49" charset="-122"/>
                </a:endParaRPr>
              </a:p>
              <a:p>
                <a:pPr algn="ctr">
                  <a:lnSpc>
                    <a:spcPct val="150000"/>
                  </a:lnSpc>
                </a:pPr>
                <a:r>
                  <a:rPr lang="en" sz="1600" b="1" dirty="0">
                    <a:solidFill>
                      <a:schemeClr val="lt1"/>
                    </a:solidFill>
                    <a:latin typeface="楷体" panose="02010609060101010101" pitchFamily="49" charset="-122"/>
                    <a:ea typeface="楷体" panose="02010609060101010101" pitchFamily="49" charset="-122"/>
                    <a:cs typeface="Arial"/>
                    <a:sym typeface="Arial"/>
                  </a:rPr>
                  <a:t>肿瘤</a:t>
                </a:r>
                <a:endParaRPr sz="1600" b="1" dirty="0">
                  <a:solidFill>
                    <a:schemeClr val="lt1"/>
                  </a:solidFill>
                  <a:latin typeface="楷体" panose="02010609060101010101" pitchFamily="49" charset="-122"/>
                  <a:ea typeface="楷体" panose="02010609060101010101" pitchFamily="49" charset="-122"/>
                  <a:cs typeface="Arial"/>
                  <a:sym typeface="Arial"/>
                </a:endParaRPr>
              </a:p>
            </p:txBody>
          </p:sp>
          <p:sp>
            <p:nvSpPr>
              <p:cNvPr id="122" name="Google Shape;122;p23"/>
              <p:cNvSpPr/>
              <p:nvPr/>
            </p:nvSpPr>
            <p:spPr>
              <a:xfrm>
                <a:off x="9208268" y="4756272"/>
                <a:ext cx="2712300" cy="14826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r>
                  <a:rPr lang="en" sz="1600" b="1" u="sng" dirty="0">
                    <a:solidFill>
                      <a:srgbClr val="E65C01"/>
                    </a:solidFill>
                  </a:rPr>
                  <a:t>优化医疗资源分配：</a:t>
                </a:r>
                <a:endParaRPr sz="1600" b="1" u="sng" dirty="0">
                  <a:solidFill>
                    <a:srgbClr val="E65C01"/>
                  </a:solidFill>
                </a:endParaRPr>
              </a:p>
              <a:p>
                <a:pPr marL="287859" indent="-287859">
                  <a:buSzPts val="1200"/>
                  <a:buFont typeface="Arial"/>
                  <a:buChar char="•"/>
                </a:pPr>
                <a:r>
                  <a:rPr lang="en" sz="1600" dirty="0"/>
                  <a:t>可面向</a:t>
                </a:r>
                <a:r>
                  <a:rPr lang="zh-CN" altLang="en-US" sz="1600" dirty="0"/>
                  <a:t>全科</a:t>
                </a:r>
                <a:r>
                  <a:rPr lang="en" sz="1600" dirty="0"/>
                  <a:t>、肿瘤</a:t>
                </a:r>
                <a:r>
                  <a:rPr lang="zh-CN" altLang="en-US" sz="1600" dirty="0"/>
                  <a:t>内</a:t>
                </a:r>
                <a:r>
                  <a:rPr lang="en" sz="1600" dirty="0"/>
                  <a:t>科</a:t>
                </a:r>
                <a:r>
                  <a:rPr lang="zh-CN" altLang="en-US" sz="1600" dirty="0"/>
                  <a:t>，影像科，核医学，</a:t>
                </a:r>
                <a:r>
                  <a:rPr lang="en" sz="1600" dirty="0"/>
                  <a:t>肿瘤</a:t>
                </a:r>
                <a:r>
                  <a:rPr lang="zh-CN" altLang="en-US" sz="1600" dirty="0"/>
                  <a:t>外</a:t>
                </a:r>
                <a:r>
                  <a:rPr lang="en" sz="1600" dirty="0"/>
                  <a:t>科</a:t>
                </a:r>
                <a:r>
                  <a:rPr lang="zh-CN" altLang="en-US" sz="1600" dirty="0"/>
                  <a:t>及放疗科等</a:t>
                </a:r>
                <a:r>
                  <a:rPr lang="en" sz="1600" dirty="0"/>
                  <a:t>等。实现肿瘤检测多病种、全流程</a:t>
                </a:r>
                <a:r>
                  <a:rPr lang="zh-CN" altLang="en-US" sz="1600" dirty="0"/>
                  <a:t>管理。</a:t>
                </a:r>
                <a:r>
                  <a:rPr lang="en" sz="1600" dirty="0"/>
                  <a:t>通过风险评估，</a:t>
                </a:r>
                <a:r>
                  <a:rPr lang="en" sz="1600" dirty="0">
                    <a:solidFill>
                      <a:schemeClr val="dk1"/>
                    </a:solidFill>
                  </a:rPr>
                  <a:t>优化诊断、治疗排序模式，实现医院分级治疗。</a:t>
                </a:r>
                <a:endParaRPr sz="1600" dirty="0"/>
              </a:p>
            </p:txBody>
          </p:sp>
          <p:sp>
            <p:nvSpPr>
              <p:cNvPr id="123" name="Google Shape;123;p23"/>
              <p:cNvSpPr/>
              <p:nvPr/>
            </p:nvSpPr>
            <p:spPr>
              <a:xfrm>
                <a:off x="5871406" y="4756272"/>
                <a:ext cx="2988300" cy="1482600"/>
              </a:xfrm>
              <a:prstGeom prst="rect">
                <a:avLst/>
              </a:prstGeom>
              <a:solidFill>
                <a:srgbClr val="F2F2F2"/>
              </a:solidFill>
              <a:ln>
                <a:noFill/>
              </a:ln>
            </p:spPr>
            <p:txBody>
              <a:bodyPr spcFirstLastPara="1" wrap="square" lIns="91433" tIns="45700" rIns="91433" bIns="45700" anchor="ctr" anchorCtr="0">
                <a:noAutofit/>
              </a:bodyPr>
              <a:lstStyle/>
              <a:p>
                <a:r>
                  <a:rPr lang="en" sz="1600"/>
                  <a:t>利用伺机性筛查的方式，对胸部及上腹部器官进行多病种筛查及定量分析，给出患者病灶风险程度，对高风险病人进行优先诊治。之后可能扩展到包含头颈部和下腹部。</a:t>
                </a:r>
                <a:endParaRPr sz="1200" b="1"/>
              </a:p>
            </p:txBody>
          </p:sp>
          <p:sp>
            <p:nvSpPr>
              <p:cNvPr id="124" name="Google Shape;124;p23"/>
              <p:cNvSpPr/>
              <p:nvPr/>
            </p:nvSpPr>
            <p:spPr>
              <a:xfrm>
                <a:off x="1078239" y="4766147"/>
                <a:ext cx="4728000" cy="1482600"/>
              </a:xfrm>
              <a:prstGeom prst="rect">
                <a:avLst/>
              </a:prstGeom>
              <a:solidFill>
                <a:srgbClr val="F2F2F2"/>
              </a:solidFill>
              <a:ln>
                <a:noFill/>
              </a:ln>
            </p:spPr>
            <p:txBody>
              <a:bodyPr spcFirstLastPara="1" wrap="square" lIns="91433" tIns="45700" rIns="91433" bIns="45700" anchor="ctr" anchorCtr="0">
                <a:noAutofit/>
              </a:bodyPr>
              <a:lstStyle/>
              <a:p>
                <a:pPr marL="287859" indent="-287859">
                  <a:buSzPts val="1200"/>
                  <a:buFont typeface="Arial"/>
                  <a:buChar char="•"/>
                </a:pPr>
                <a:r>
                  <a:rPr lang="en" sz="1600" b="1" dirty="0">
                    <a:solidFill>
                      <a:srgbClr val="E65C01"/>
                    </a:solidFill>
                  </a:rPr>
                  <a:t>高风险病人得不到优先治疗</a:t>
                </a:r>
                <a:r>
                  <a:rPr lang="en" sz="1600" dirty="0"/>
                  <a:t>：通常医院医生阅片方式为先拍先阅，这使得高风险度患者的信息得不到重视，且得到治疗的时间会被拖延。</a:t>
                </a:r>
                <a:endParaRPr sz="1600" dirty="0"/>
              </a:p>
              <a:p>
                <a:pPr marL="287859" indent="-287859">
                  <a:buSzPts val="1200"/>
                  <a:buChar char="•"/>
                </a:pPr>
                <a:r>
                  <a:rPr lang="en" sz="1600" b="1" dirty="0">
                    <a:solidFill>
                      <a:srgbClr val="E65C01"/>
                    </a:solidFill>
                  </a:rPr>
                  <a:t>人工阅片局限性强，漏诊率高</a:t>
                </a:r>
                <a:r>
                  <a:rPr lang="en" sz="1600" dirty="0"/>
                  <a:t>：当医生结合病人反馈读片时，容易因为把重点放在局部器官上而忽视了其他病灶，或者由于病灶本身难观察而导致漏诊。</a:t>
                </a:r>
                <a:endParaRPr sz="1600" dirty="0"/>
              </a:p>
            </p:txBody>
          </p:sp>
        </p:grpSp>
      </p:grpSp>
      <p:sp>
        <p:nvSpPr>
          <p:cNvPr id="125" name="Google Shape;125;p23"/>
          <p:cNvSpPr/>
          <p:nvPr/>
        </p:nvSpPr>
        <p:spPr>
          <a:xfrm>
            <a:off x="2018199" y="1056081"/>
            <a:ext cx="2618843" cy="363923"/>
          </a:xfrm>
          <a:prstGeom prst="rect">
            <a:avLst/>
          </a:prstGeom>
          <a:solidFill>
            <a:schemeClr val="lt1"/>
          </a:solid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痛点/需求</a:t>
            </a:r>
            <a:endParaRPr sz="1867" b="1">
              <a:solidFill>
                <a:srgbClr val="E65C01"/>
              </a:solidFill>
              <a:latin typeface="Arial"/>
              <a:ea typeface="Arial"/>
              <a:cs typeface="Arial"/>
              <a:sym typeface="Arial"/>
            </a:endParaRPr>
          </a:p>
        </p:txBody>
      </p:sp>
      <p:cxnSp>
        <p:nvCxnSpPr>
          <p:cNvPr id="126" name="Google Shape;126;p23"/>
          <p:cNvCxnSpPr/>
          <p:nvPr/>
        </p:nvCxnSpPr>
        <p:spPr>
          <a:xfrm rot="10800000" flipH="1">
            <a:off x="1070986" y="1430278"/>
            <a:ext cx="4727901" cy="8977"/>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27" name="Google Shape;127;p23"/>
          <p:cNvSpPr/>
          <p:nvPr/>
        </p:nvSpPr>
        <p:spPr>
          <a:xfrm>
            <a:off x="361044" y="6475779"/>
            <a:ext cx="11152909" cy="276999"/>
          </a:xfrm>
          <a:prstGeom prst="rect">
            <a:avLst/>
          </a:prstGeom>
          <a:noFill/>
          <a:ln>
            <a:noFill/>
          </a:ln>
        </p:spPr>
        <p:txBody>
          <a:bodyPr spcFirstLastPara="1" wrap="square" lIns="91433" tIns="45700" rIns="91433" bIns="45700" anchor="t" anchorCtr="0">
            <a:noAutofit/>
          </a:bodyPr>
          <a:lstStyle/>
          <a:p>
            <a:r>
              <a:rPr lang="en" sz="1200">
                <a:solidFill>
                  <a:schemeClr val="dk1"/>
                </a:solidFill>
                <a:latin typeface="Arial"/>
                <a:ea typeface="Arial"/>
                <a:cs typeface="Arial"/>
                <a:sym typeface="Arial"/>
              </a:rPr>
              <a:t>1. 此页大部分是中国地区的统计数据，后续，部分市场相关数据需结合香港当地实际数据情况微调</a:t>
            </a:r>
            <a:endParaRPr sz="12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04919" y="234865"/>
            <a:ext cx="11487527" cy="786544"/>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dirty="0">
                <a:latin typeface="Arial"/>
                <a:ea typeface="Arial"/>
                <a:cs typeface="Arial"/>
                <a:sym typeface="Arial"/>
              </a:rPr>
              <a:t>1-1 骨科</a:t>
            </a:r>
            <a:r>
              <a:rPr lang="en" sz="2400" dirty="0"/>
              <a:t>AI产品方案简介及落地案例_骨质疏松 (</a:t>
            </a:r>
            <a:r>
              <a:rPr lang="zh-CN" altLang="en-US" sz="2400" dirty="0"/>
              <a:t>以下</a:t>
            </a:r>
            <a:r>
              <a:rPr lang="zh-CN" altLang="en-US" sz="2400" dirty="0">
                <a:solidFill>
                  <a:srgbClr val="C00000"/>
                </a:solidFill>
                <a:effectLst>
                  <a:outerShdw blurRad="38100" dist="38100" dir="2700000" algn="tl">
                    <a:srgbClr val="000000">
                      <a:alpha val="43137"/>
                    </a:srgbClr>
                  </a:outerShdw>
                </a:effectLst>
              </a:rPr>
              <a:t>红字为香港适用场景</a:t>
            </a:r>
            <a:r>
              <a:rPr lang="en" sz="2400" dirty="0"/>
              <a:t>)</a:t>
            </a:r>
            <a:endParaRPr sz="2400" dirty="0">
              <a:latin typeface="Arial"/>
              <a:ea typeface="Arial"/>
              <a:cs typeface="Arial"/>
              <a:sym typeface="Arial"/>
            </a:endParaRPr>
          </a:p>
        </p:txBody>
      </p:sp>
      <p:sp>
        <p:nvSpPr>
          <p:cNvPr id="134" name="Google Shape;134;p24"/>
          <p:cNvSpPr/>
          <p:nvPr/>
        </p:nvSpPr>
        <p:spPr>
          <a:xfrm>
            <a:off x="2429492" y="1073209"/>
            <a:ext cx="1225600" cy="369200"/>
          </a:xfrm>
          <a:prstGeom prst="rect">
            <a:avLst/>
          </a:prstGeom>
          <a:noFill/>
          <a:ln>
            <a:noFill/>
          </a:ln>
        </p:spPr>
        <p:txBody>
          <a:bodyPr spcFirstLastPara="1" wrap="square" lIns="91433" tIns="45700" rIns="91433" bIns="45700" anchor="t" anchorCtr="0">
            <a:noAutofit/>
          </a:bodyPr>
          <a:lstStyle/>
          <a:p>
            <a:pPr algn="ctr"/>
            <a:r>
              <a:rPr lang="en" sz="1867" b="1" dirty="0">
                <a:solidFill>
                  <a:srgbClr val="E65C01"/>
                </a:solidFill>
                <a:latin typeface="Arial"/>
                <a:ea typeface="Arial"/>
                <a:cs typeface="Arial"/>
                <a:sym typeface="Arial"/>
              </a:rPr>
              <a:t>核心功能</a:t>
            </a:r>
            <a:endParaRPr sz="1867" b="1" dirty="0">
              <a:solidFill>
                <a:srgbClr val="E65C01"/>
              </a:solidFill>
              <a:latin typeface="Arial"/>
              <a:ea typeface="Arial"/>
              <a:cs typeface="Arial"/>
              <a:sym typeface="Arial"/>
            </a:endParaRPr>
          </a:p>
        </p:txBody>
      </p:sp>
      <p:cxnSp>
        <p:nvCxnSpPr>
          <p:cNvPr id="135" name="Google Shape;135;p24"/>
          <p:cNvCxnSpPr/>
          <p:nvPr/>
        </p:nvCxnSpPr>
        <p:spPr>
          <a:xfrm>
            <a:off x="261711" y="1510863"/>
            <a:ext cx="5759600" cy="0"/>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36" name="Google Shape;136;p24"/>
          <p:cNvSpPr/>
          <p:nvPr/>
        </p:nvSpPr>
        <p:spPr>
          <a:xfrm>
            <a:off x="243533" y="1595033"/>
            <a:ext cx="5760000" cy="1470400"/>
          </a:xfrm>
          <a:prstGeom prst="rect">
            <a:avLst/>
          </a:prstGeom>
          <a:noFill/>
          <a:ln>
            <a:noFill/>
          </a:ln>
        </p:spPr>
        <p:txBody>
          <a:bodyPr spcFirstLastPara="1" wrap="square" lIns="91433" tIns="45700" rIns="91433" bIns="45700" anchor="t" anchorCtr="0">
            <a:noAutofit/>
          </a:bodyPr>
          <a:lstStyle/>
          <a:p>
            <a:pPr marL="220128" indent="-220128">
              <a:spcBef>
                <a:spcPts val="267"/>
              </a:spcBef>
              <a:buClr>
                <a:schemeClr val="dk1"/>
              </a:buClr>
              <a:buSzPts val="1200"/>
              <a:buFont typeface="Arial"/>
              <a:buChar char="•"/>
            </a:pPr>
            <a:r>
              <a:rPr lang="en" sz="1600" b="1" dirty="0">
                <a:solidFill>
                  <a:srgbClr val="C00000"/>
                </a:solidFill>
                <a:effectLst>
                  <a:outerShdw blurRad="38100" dist="38100" dir="2700000" algn="tl">
                    <a:srgbClr val="000000">
                      <a:alpha val="43137"/>
                    </a:srgbClr>
                  </a:outerShdw>
                </a:effectLst>
              </a:rPr>
              <a:t>使用X光平片测量骨密度，</a:t>
            </a:r>
            <a:r>
              <a:rPr lang="zh-CN" altLang="en-US" sz="1600" b="1" dirty="0">
                <a:solidFill>
                  <a:srgbClr val="C00000"/>
                </a:solidFill>
                <a:effectLst>
                  <a:outerShdw blurRad="38100" dist="38100" dir="2700000" algn="tl">
                    <a:srgbClr val="000000">
                      <a:alpha val="43137"/>
                    </a:srgbClr>
                  </a:outerShdw>
                </a:effectLst>
              </a:rPr>
              <a:t>筛查</a:t>
            </a:r>
            <a:r>
              <a:rPr lang="en" sz="1600" b="1" dirty="0">
                <a:solidFill>
                  <a:srgbClr val="C00000"/>
                </a:solidFill>
                <a:effectLst>
                  <a:outerShdw blurRad="38100" dist="38100" dir="2700000" algn="tl">
                    <a:srgbClr val="000000">
                      <a:alpha val="43137"/>
                    </a:srgbClr>
                  </a:outerShdw>
                </a:effectLst>
              </a:rPr>
              <a:t>诊断</a:t>
            </a:r>
            <a:r>
              <a:rPr lang="zh-CN" altLang="en-US" sz="1600" b="1" dirty="0">
                <a:solidFill>
                  <a:srgbClr val="C00000"/>
                </a:solidFill>
                <a:effectLst>
                  <a:outerShdw blurRad="38100" dist="38100" dir="2700000" algn="tl">
                    <a:srgbClr val="000000">
                      <a:alpha val="43137"/>
                    </a:srgbClr>
                  </a:outerShdw>
                </a:effectLst>
              </a:rPr>
              <a:t>预防</a:t>
            </a:r>
            <a:r>
              <a:rPr lang="en" sz="1600" b="1" dirty="0">
                <a:solidFill>
                  <a:srgbClr val="C00000"/>
                </a:solidFill>
                <a:effectLst>
                  <a:outerShdw blurRad="38100" dist="38100" dir="2700000" algn="tl">
                    <a:srgbClr val="000000">
                      <a:alpha val="43137"/>
                    </a:srgbClr>
                  </a:outerShdw>
                </a:effectLst>
              </a:rPr>
              <a:t>骨质疏松，评估</a:t>
            </a:r>
            <a:r>
              <a:rPr lang="zh-CN" altLang="en-US" sz="1600" b="1" dirty="0">
                <a:solidFill>
                  <a:srgbClr val="C00000"/>
                </a:solidFill>
                <a:effectLst>
                  <a:outerShdw blurRad="38100" dist="38100" dir="2700000" algn="tl">
                    <a:srgbClr val="000000">
                      <a:alpha val="43137"/>
                    </a:srgbClr>
                  </a:outerShdw>
                </a:effectLst>
              </a:rPr>
              <a:t>有风险病人的</a:t>
            </a:r>
            <a:r>
              <a:rPr lang="en" sz="1600" b="1" dirty="0">
                <a:solidFill>
                  <a:srgbClr val="C00000"/>
                </a:solidFill>
                <a:effectLst>
                  <a:outerShdw blurRad="38100" dist="38100" dir="2700000" algn="tl">
                    <a:srgbClr val="000000">
                      <a:alpha val="43137"/>
                    </a:srgbClr>
                  </a:outerShdw>
                </a:effectLst>
              </a:rPr>
              <a:t>骨折风险</a:t>
            </a:r>
            <a:r>
              <a:rPr lang="zh-CN" altLang="en-US" sz="1600" b="1" dirty="0">
                <a:solidFill>
                  <a:srgbClr val="C00000"/>
                </a:solidFill>
                <a:effectLst>
                  <a:outerShdw blurRad="38100" dist="38100" dir="2700000" algn="tl">
                    <a:srgbClr val="000000">
                      <a:alpha val="43137"/>
                    </a:srgbClr>
                  </a:outerShdw>
                </a:effectLst>
              </a:rPr>
              <a:t>（港府合作适用场景）</a:t>
            </a:r>
            <a:endParaRPr sz="1600" b="1" dirty="0">
              <a:solidFill>
                <a:srgbClr val="C00000"/>
              </a:solidFill>
              <a:effectLst>
                <a:outerShdw blurRad="38100" dist="38100" dir="2700000" algn="tl">
                  <a:srgbClr val="000000">
                    <a:alpha val="43137"/>
                  </a:srgbClr>
                </a:outerShdw>
              </a:effectLst>
            </a:endParaRPr>
          </a:p>
          <a:p>
            <a:pPr marL="838179" lvl="1" indent="-406390">
              <a:spcBef>
                <a:spcPts val="267"/>
              </a:spcBef>
              <a:buClr>
                <a:schemeClr val="dk1"/>
              </a:buClr>
              <a:buSzPts val="1200"/>
              <a:buChar char="○"/>
            </a:pPr>
            <a:r>
              <a:rPr lang="en" sz="1600" dirty="0">
                <a:solidFill>
                  <a:schemeClr val="dk1"/>
                </a:solidFill>
              </a:rPr>
              <a:t>降低骨质疏松筛查成本，提高普及度</a:t>
            </a:r>
            <a:endParaRPr sz="1600" dirty="0">
              <a:solidFill>
                <a:schemeClr val="dk1"/>
              </a:solidFill>
            </a:endParaRPr>
          </a:p>
          <a:p>
            <a:pPr marL="220128" indent="-220128">
              <a:spcBef>
                <a:spcPts val="1333"/>
              </a:spcBef>
              <a:buClr>
                <a:schemeClr val="dk1"/>
              </a:buClr>
              <a:buSzPts val="1200"/>
              <a:buChar char="•"/>
            </a:pPr>
            <a:r>
              <a:rPr lang="en" sz="1600" b="1" dirty="0">
                <a:solidFill>
                  <a:srgbClr val="C00000"/>
                </a:solidFill>
                <a:effectLst>
                  <a:outerShdw blurRad="38100" dist="38100" dir="2700000" algn="tl">
                    <a:srgbClr val="000000">
                      <a:alpha val="43137"/>
                    </a:srgbClr>
                  </a:outerShdw>
                </a:effectLst>
              </a:rPr>
              <a:t>模型适用于常见X光类型：骨盆X光、腰椎X光、胸部X光</a:t>
            </a:r>
            <a:endParaRPr sz="1600" b="1" dirty="0">
              <a:solidFill>
                <a:srgbClr val="C00000"/>
              </a:solidFill>
              <a:effectLst>
                <a:outerShdw blurRad="38100" dist="38100" dir="2700000" algn="tl">
                  <a:srgbClr val="000000">
                    <a:alpha val="43137"/>
                  </a:srgbClr>
                </a:outerShdw>
              </a:effectLst>
            </a:endParaRPr>
          </a:p>
          <a:p>
            <a:pPr marL="838179" lvl="1" indent="-406390">
              <a:spcBef>
                <a:spcPts val="267"/>
              </a:spcBef>
              <a:buClr>
                <a:schemeClr val="dk1"/>
              </a:buClr>
              <a:buSzPts val="1200"/>
              <a:buChar char="○"/>
            </a:pPr>
            <a:r>
              <a:rPr lang="en" sz="1600" dirty="0">
                <a:solidFill>
                  <a:schemeClr val="dk1"/>
                </a:solidFill>
              </a:rPr>
              <a:t>适用影像范围广，可用于</a:t>
            </a:r>
            <a:r>
              <a:rPr lang="zh-CN" altLang="en-US" sz="1600" dirty="0">
                <a:solidFill>
                  <a:schemeClr val="dk1"/>
                </a:solidFill>
              </a:rPr>
              <a:t>比较大规模的</a:t>
            </a:r>
            <a:r>
              <a:rPr lang="en" sz="1600" dirty="0">
                <a:solidFill>
                  <a:schemeClr val="dk1"/>
                </a:solidFill>
              </a:rPr>
              <a:t>伺机性筛查</a:t>
            </a:r>
            <a:endParaRPr sz="1600" dirty="0">
              <a:solidFill>
                <a:schemeClr val="dk1"/>
              </a:solidFill>
            </a:endParaRPr>
          </a:p>
        </p:txBody>
      </p:sp>
      <p:sp>
        <p:nvSpPr>
          <p:cNvPr id="137" name="Google Shape;137;p24"/>
          <p:cNvSpPr/>
          <p:nvPr/>
        </p:nvSpPr>
        <p:spPr>
          <a:xfrm>
            <a:off x="1025596" y="3214219"/>
            <a:ext cx="4232000" cy="390000"/>
          </a:xfrm>
          <a:prstGeom prst="rect">
            <a:avLst/>
          </a:prstGeom>
          <a:solidFill>
            <a:schemeClr val="lt1"/>
          </a:solidFill>
          <a:ln>
            <a:noFill/>
          </a:ln>
        </p:spPr>
        <p:txBody>
          <a:bodyPr spcFirstLastPara="1" wrap="square" lIns="90900" tIns="45467" rIns="90900" bIns="45467" anchor="ctr" anchorCtr="0">
            <a:noAutofit/>
          </a:bodyPr>
          <a:lstStyle/>
          <a:p>
            <a:pPr algn="ctr"/>
            <a:r>
              <a:rPr lang="en" sz="1867" b="1" dirty="0">
                <a:solidFill>
                  <a:srgbClr val="E65C01"/>
                </a:solidFill>
                <a:latin typeface="Arial"/>
                <a:ea typeface="Arial"/>
                <a:cs typeface="Arial"/>
                <a:sym typeface="Arial"/>
              </a:rPr>
              <a:t>临床验证及落地</a:t>
            </a:r>
            <a:endParaRPr sz="1867" b="1" dirty="0">
              <a:solidFill>
                <a:srgbClr val="E65C01"/>
              </a:solidFill>
              <a:latin typeface="Arial"/>
              <a:ea typeface="Arial"/>
              <a:cs typeface="Arial"/>
              <a:sym typeface="Arial"/>
            </a:endParaRPr>
          </a:p>
        </p:txBody>
      </p:sp>
      <p:sp>
        <p:nvSpPr>
          <p:cNvPr id="138" name="Google Shape;138;p24"/>
          <p:cNvSpPr/>
          <p:nvPr/>
        </p:nvSpPr>
        <p:spPr>
          <a:xfrm>
            <a:off x="228967" y="3725293"/>
            <a:ext cx="5704934" cy="2673600"/>
          </a:xfrm>
          <a:prstGeom prst="rect">
            <a:avLst/>
          </a:prstGeom>
          <a:noFill/>
          <a:ln>
            <a:noFill/>
          </a:ln>
        </p:spPr>
        <p:txBody>
          <a:bodyPr spcFirstLastPara="1" wrap="square" lIns="91433" tIns="45700" rIns="91433" bIns="45700" anchor="t" anchorCtr="0">
            <a:noAutofit/>
          </a:bodyPr>
          <a:lstStyle/>
          <a:p>
            <a:pPr marL="220128" indent="-220128">
              <a:buClr>
                <a:schemeClr val="dk1"/>
              </a:buClr>
              <a:buSzPts val="1200"/>
              <a:buChar char="•"/>
            </a:pPr>
            <a:r>
              <a:rPr lang="en" sz="1600" dirty="0">
                <a:solidFill>
                  <a:schemeClr val="dk1"/>
                </a:solidFill>
              </a:rPr>
              <a:t>在1693例骨盆X光、11908例腰椎X光、3408例胸部X光上进行骨密度测量回顾性实验</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AI模型所得骨密度与DXA骨密度金标准相关度高，骨盆X光、腰椎X光、胸部X光分别达到r-value：0.93、0.92、0.82</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髋部X光骨质疏松诊断AUC均达到0.89，10年期脆性骨折高风险判别AUC达到0.92</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t>
            </a:r>
            <a:r>
              <a:rPr lang="en" sz="1600" b="1" dirty="0">
                <a:solidFill>
                  <a:schemeClr val="dk1"/>
                </a:solidFill>
              </a:rPr>
              <a:t>模型精度已经符合临床使用，可以进行大型临床试验确认后认证发展成产品</a:t>
            </a:r>
            <a:r>
              <a:rPr lang="en" sz="1600" dirty="0">
                <a:solidFill>
                  <a:schemeClr val="dk1"/>
                </a:solidFill>
              </a:rPr>
              <a:t>” ---长庚医院风湿免疫科主任郭昶甫</a:t>
            </a:r>
            <a:endParaRPr sz="1600" dirty="0">
              <a:solidFill>
                <a:schemeClr val="dk1"/>
              </a:solidFill>
            </a:endParaRPr>
          </a:p>
        </p:txBody>
      </p:sp>
      <p:cxnSp>
        <p:nvCxnSpPr>
          <p:cNvPr id="139" name="Google Shape;139;p24"/>
          <p:cNvCxnSpPr/>
          <p:nvPr/>
        </p:nvCxnSpPr>
        <p:spPr>
          <a:xfrm rot="10800000" flipH="1">
            <a:off x="279996" y="3623730"/>
            <a:ext cx="5723200" cy="9600"/>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43" name="Google Shape;143;p24"/>
          <p:cNvSpPr/>
          <p:nvPr/>
        </p:nvSpPr>
        <p:spPr>
          <a:xfrm>
            <a:off x="6003196" y="3289358"/>
            <a:ext cx="6245304" cy="1782000"/>
          </a:xfrm>
          <a:prstGeom prst="rect">
            <a:avLst/>
          </a:prstGeom>
          <a:noFill/>
          <a:ln>
            <a:noFill/>
          </a:ln>
        </p:spPr>
        <p:txBody>
          <a:bodyPr spcFirstLastPara="1" wrap="square" lIns="91433" tIns="45700" rIns="91433" bIns="45700" anchor="t" anchorCtr="0">
            <a:noAutofit/>
          </a:bodyPr>
          <a:lstStyle/>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Prediction of low bone mineral density and FRAX score by assessing hip bone texture with deep learning</a:t>
            </a:r>
            <a:r>
              <a:rPr lang="en" sz="1600" dirty="0">
                <a:solidFill>
                  <a:schemeClr val="dk1"/>
                </a:solidFill>
              </a:rPr>
              <a:t>”，presented in </a:t>
            </a:r>
            <a:r>
              <a:rPr lang="en" sz="1600" b="1" dirty="0">
                <a:solidFill>
                  <a:schemeClr val="dk1"/>
                </a:solidFill>
              </a:rPr>
              <a:t>EULAR 2020</a:t>
            </a:r>
            <a:r>
              <a:rPr lang="en" sz="1600" dirty="0">
                <a:solidFill>
                  <a:schemeClr val="dk1"/>
                </a:solidFill>
              </a:rPr>
              <a:t> annual conference</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Predicting Bone Mineral Density Of Lumbar Vertebrae By Assessing Plain Film With Deep Learning</a:t>
            </a:r>
            <a:r>
              <a:rPr lang="en" sz="1600" dirty="0">
                <a:solidFill>
                  <a:schemeClr val="dk1"/>
                </a:solidFill>
              </a:rPr>
              <a:t>”, presented in </a:t>
            </a:r>
            <a:r>
              <a:rPr lang="en" sz="1600" b="1" dirty="0">
                <a:solidFill>
                  <a:schemeClr val="dk1"/>
                </a:solidFill>
              </a:rPr>
              <a:t>ACR Convergence 2020</a:t>
            </a:r>
            <a:r>
              <a:rPr lang="en" sz="1600" dirty="0">
                <a:solidFill>
                  <a:schemeClr val="dk1"/>
                </a:solidFill>
              </a:rPr>
              <a:t> annual conference</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Automated and Precise Bone Mineral Density Prediction and Fracture Risk Assessment using Hip/Lumbar Spine Plain Radiographs via Learning Deep Image Signatures and Correlations</a:t>
            </a:r>
            <a:r>
              <a:rPr lang="en" sz="1600" dirty="0">
                <a:solidFill>
                  <a:schemeClr val="dk1"/>
                </a:solidFill>
              </a:rPr>
              <a:t>”, </a:t>
            </a:r>
            <a:r>
              <a:rPr lang="en" sz="1600" b="1" dirty="0">
                <a:solidFill>
                  <a:schemeClr val="dk1"/>
                </a:solidFill>
              </a:rPr>
              <a:t>Nature Communications</a:t>
            </a:r>
            <a:r>
              <a:rPr lang="en" sz="1600" dirty="0">
                <a:solidFill>
                  <a:schemeClr val="dk1"/>
                </a:solidFill>
              </a:rPr>
              <a:t> </a:t>
            </a:r>
            <a:r>
              <a:rPr lang="en" sz="1600" b="1" dirty="0">
                <a:solidFill>
                  <a:schemeClr val="dk1"/>
                </a:solidFill>
              </a:rPr>
              <a:t>2021</a:t>
            </a:r>
            <a:r>
              <a:rPr lang="en" sz="1600" dirty="0">
                <a:solidFill>
                  <a:schemeClr val="dk1"/>
                </a:solidFill>
              </a:rPr>
              <a:t> (in Review)</a:t>
            </a:r>
            <a:endParaRPr sz="1600" dirty="0">
              <a:solidFill>
                <a:schemeClr val="dk1"/>
              </a:solidFill>
            </a:endParaRPr>
          </a:p>
        </p:txBody>
      </p:sp>
      <p:grpSp>
        <p:nvGrpSpPr>
          <p:cNvPr id="4" name="Group 3">
            <a:extLst>
              <a:ext uri="{FF2B5EF4-FFF2-40B4-BE49-F238E27FC236}">
                <a16:creationId xmlns:a16="http://schemas.microsoft.com/office/drawing/2014/main" id="{A5D3CCE6-84EC-4177-AE58-E4461BA8B023}"/>
              </a:ext>
            </a:extLst>
          </p:cNvPr>
          <p:cNvGrpSpPr/>
          <p:nvPr/>
        </p:nvGrpSpPr>
        <p:grpSpPr>
          <a:xfrm>
            <a:off x="5842206" y="914475"/>
            <a:ext cx="6300138" cy="2412112"/>
            <a:chOff x="5879448" y="914475"/>
            <a:chExt cx="6300138" cy="2412112"/>
          </a:xfrm>
        </p:grpSpPr>
        <p:sp>
          <p:nvSpPr>
            <p:cNvPr id="140" name="Google Shape;140;p24"/>
            <p:cNvSpPr txBox="1"/>
            <p:nvPr/>
          </p:nvSpPr>
          <p:spPr>
            <a:xfrm>
              <a:off x="6340303" y="2834185"/>
              <a:ext cx="1422400" cy="492402"/>
            </a:xfrm>
            <a:prstGeom prst="rect">
              <a:avLst/>
            </a:prstGeom>
            <a:noFill/>
            <a:ln>
              <a:noFill/>
            </a:ln>
          </p:spPr>
          <p:txBody>
            <a:bodyPr spcFirstLastPara="1" wrap="square" lIns="121900" tIns="121900" rIns="121900" bIns="121900" anchor="t" anchorCtr="0">
              <a:spAutoFit/>
            </a:bodyPr>
            <a:lstStyle/>
            <a:p>
              <a:pPr algn="ctr"/>
              <a:r>
                <a:rPr lang="en" sz="1600" dirty="0"/>
                <a:t>骨盆X光</a:t>
              </a:r>
              <a:endParaRPr sz="1600" dirty="0"/>
            </a:p>
          </p:txBody>
        </p:sp>
        <p:sp>
          <p:nvSpPr>
            <p:cNvPr id="141" name="Google Shape;141;p24"/>
            <p:cNvSpPr txBox="1"/>
            <p:nvPr/>
          </p:nvSpPr>
          <p:spPr>
            <a:xfrm>
              <a:off x="8201120" y="2834185"/>
              <a:ext cx="1422400" cy="492402"/>
            </a:xfrm>
            <a:prstGeom prst="rect">
              <a:avLst/>
            </a:prstGeom>
            <a:noFill/>
            <a:ln>
              <a:noFill/>
            </a:ln>
          </p:spPr>
          <p:txBody>
            <a:bodyPr spcFirstLastPara="1" wrap="square" lIns="121900" tIns="121900" rIns="121900" bIns="121900" anchor="t" anchorCtr="0">
              <a:spAutoFit/>
            </a:bodyPr>
            <a:lstStyle/>
            <a:p>
              <a:pPr algn="ctr"/>
              <a:r>
                <a:rPr lang="en" sz="1600" dirty="0"/>
                <a:t>腰椎X光</a:t>
              </a:r>
              <a:endParaRPr sz="1600" dirty="0"/>
            </a:p>
          </p:txBody>
        </p:sp>
        <p:sp>
          <p:nvSpPr>
            <p:cNvPr id="142" name="Google Shape;142;p24"/>
            <p:cNvSpPr txBox="1"/>
            <p:nvPr/>
          </p:nvSpPr>
          <p:spPr>
            <a:xfrm>
              <a:off x="10264581" y="2834185"/>
              <a:ext cx="1422400" cy="492402"/>
            </a:xfrm>
            <a:prstGeom prst="rect">
              <a:avLst/>
            </a:prstGeom>
            <a:noFill/>
            <a:ln>
              <a:noFill/>
            </a:ln>
          </p:spPr>
          <p:txBody>
            <a:bodyPr spcFirstLastPara="1" wrap="square" lIns="121900" tIns="121900" rIns="121900" bIns="121900" anchor="t" anchorCtr="0">
              <a:spAutoFit/>
            </a:bodyPr>
            <a:lstStyle/>
            <a:p>
              <a:pPr algn="ctr"/>
              <a:r>
                <a:rPr lang="en" sz="1600" dirty="0"/>
                <a:t>胸部X光</a:t>
              </a:r>
              <a:endParaRPr sz="1600" dirty="0"/>
            </a:p>
          </p:txBody>
        </p:sp>
        <p:pic>
          <p:nvPicPr>
            <p:cNvPr id="144" name="Google Shape;144;p24"/>
            <p:cNvPicPr preferRelativeResize="0"/>
            <p:nvPr/>
          </p:nvPicPr>
          <p:blipFill>
            <a:blip r:embed="rId3">
              <a:alphaModFix/>
            </a:blip>
            <a:stretch>
              <a:fillRect/>
            </a:stretch>
          </p:blipFill>
          <p:spPr>
            <a:xfrm>
              <a:off x="5879448" y="939423"/>
              <a:ext cx="5695932" cy="1932935"/>
            </a:xfrm>
            <a:prstGeom prst="rect">
              <a:avLst/>
            </a:prstGeom>
            <a:noFill/>
            <a:ln>
              <a:noFill/>
            </a:ln>
          </p:spPr>
        </p:pic>
        <p:pic>
          <p:nvPicPr>
            <p:cNvPr id="3" name="Picture 2">
              <a:extLst>
                <a:ext uri="{FF2B5EF4-FFF2-40B4-BE49-F238E27FC236}">
                  <a16:creationId xmlns:a16="http://schemas.microsoft.com/office/drawing/2014/main" id="{A02DCB8B-1042-44B2-BE4B-EEF13E6BA263}"/>
                </a:ext>
              </a:extLst>
            </p:cNvPr>
            <p:cNvPicPr>
              <a:picLocks noChangeAspect="1"/>
            </p:cNvPicPr>
            <p:nvPr/>
          </p:nvPicPr>
          <p:blipFill>
            <a:blip r:embed="rId4"/>
            <a:stretch>
              <a:fillRect/>
            </a:stretch>
          </p:blipFill>
          <p:spPr>
            <a:xfrm>
              <a:off x="9614346" y="914475"/>
              <a:ext cx="2565240" cy="195788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1-2 骨科</a:t>
            </a:r>
            <a:r>
              <a:rPr lang="en" sz="2400"/>
              <a:t>AI产品方案简介及落地案例_骨折</a:t>
            </a:r>
            <a:endParaRPr sz="2400">
              <a:latin typeface="Arial"/>
              <a:ea typeface="Arial"/>
              <a:cs typeface="Arial"/>
              <a:sym typeface="Arial"/>
            </a:endParaRPr>
          </a:p>
        </p:txBody>
      </p:sp>
      <p:sp>
        <p:nvSpPr>
          <p:cNvPr id="151" name="Google Shape;151;p25"/>
          <p:cNvSpPr/>
          <p:nvPr/>
        </p:nvSpPr>
        <p:spPr>
          <a:xfrm>
            <a:off x="325684" y="923020"/>
            <a:ext cx="5760000" cy="369200"/>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152" name="Google Shape;152;p25"/>
          <p:cNvCxnSpPr/>
          <p:nvPr/>
        </p:nvCxnSpPr>
        <p:spPr>
          <a:xfrm>
            <a:off x="279899" y="1333271"/>
            <a:ext cx="5760000" cy="0"/>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53" name="Google Shape;153;p25"/>
          <p:cNvSpPr/>
          <p:nvPr/>
        </p:nvSpPr>
        <p:spPr>
          <a:xfrm>
            <a:off x="325709" y="3632196"/>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154" name="Google Shape;154;p25"/>
          <p:cNvCxnSpPr/>
          <p:nvPr/>
        </p:nvCxnSpPr>
        <p:spPr>
          <a:xfrm rot="10800000" flipH="1">
            <a:off x="195809" y="4038528"/>
            <a:ext cx="5760000" cy="9600"/>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55" name="Google Shape;155;p25"/>
          <p:cNvSpPr/>
          <p:nvPr/>
        </p:nvSpPr>
        <p:spPr>
          <a:xfrm>
            <a:off x="361300" y="1409261"/>
            <a:ext cx="5688800" cy="1604400"/>
          </a:xfrm>
          <a:prstGeom prst="rect">
            <a:avLst/>
          </a:prstGeom>
          <a:noFill/>
          <a:ln>
            <a:noFill/>
          </a:ln>
        </p:spPr>
        <p:txBody>
          <a:bodyPr spcFirstLastPara="1" wrap="square" lIns="91433" tIns="45700" rIns="91433" bIns="45700" anchor="t" anchorCtr="0">
            <a:noAutofit/>
          </a:bodyPr>
          <a:lstStyle/>
          <a:p>
            <a:pPr marL="220128" indent="-220128">
              <a:buClr>
                <a:schemeClr val="dk1"/>
              </a:buClr>
              <a:buSzPts val="1200"/>
              <a:buFont typeface="Arial"/>
              <a:buChar char="•"/>
            </a:pPr>
            <a:r>
              <a:rPr lang="en" sz="1600" b="1" dirty="0">
                <a:solidFill>
                  <a:srgbClr val="C00000"/>
                </a:solidFill>
                <a:effectLst>
                  <a:outerShdw blurRad="38100" dist="38100" dir="2700000" algn="tl">
                    <a:srgbClr val="000000">
                      <a:alpha val="43137"/>
                    </a:srgbClr>
                  </a:outerShdw>
                </a:effectLst>
                <a:latin typeface="Arial (Body)"/>
              </a:rPr>
              <a:t>综合骨折AI系统自动检测胸部X光和骨盆X光内的骨折，给出诊断结果和骨折点位置信息</a:t>
            </a:r>
            <a:r>
              <a:rPr lang="zh-CN" altLang="en-US" sz="1600" b="1" dirty="0">
                <a:solidFill>
                  <a:srgbClr val="C00000"/>
                </a:solidFill>
                <a:effectLst>
                  <a:outerShdw blurRad="38100" dist="38100" dir="2700000" algn="tl">
                    <a:srgbClr val="000000">
                      <a:alpha val="43137"/>
                    </a:srgbClr>
                  </a:outerShdw>
                </a:effectLst>
              </a:rPr>
              <a:t>（港府合作适用场景）</a:t>
            </a:r>
          </a:p>
          <a:p>
            <a:pPr marL="220128" indent="-220128">
              <a:spcBef>
                <a:spcPts val="1333"/>
              </a:spcBef>
              <a:buClr>
                <a:schemeClr val="dk1"/>
              </a:buClr>
              <a:buSzPts val="1200"/>
              <a:buFont typeface="Arial"/>
              <a:buChar char="•"/>
            </a:pPr>
            <a:r>
              <a:rPr lang="en" sz="1600" b="1" dirty="0">
                <a:solidFill>
                  <a:schemeClr val="dk1"/>
                </a:solidFill>
                <a:latin typeface="KaiTi" panose="02010609060101010101" pitchFamily="49" charset="-122"/>
                <a:ea typeface="KaiTi" panose="02010609060101010101" pitchFamily="49" charset="-122"/>
                <a:cs typeface="Arial"/>
                <a:sym typeface="Arial"/>
              </a:rPr>
              <a:t>涵盖人体躯干部所有可能在X光里面出现的七种主要创伤</a:t>
            </a:r>
            <a:r>
              <a:rPr lang="en" sz="1600" b="1" dirty="0">
                <a:solidFill>
                  <a:schemeClr val="dk1"/>
                </a:solidFill>
                <a:latin typeface="KaiTi" panose="02010609060101010101" pitchFamily="49" charset="-122"/>
                <a:ea typeface="KaiTi" panose="02010609060101010101" pitchFamily="49" charset="-122"/>
              </a:rPr>
              <a:t>性骨折</a:t>
            </a:r>
            <a:r>
              <a:rPr lang="en" sz="1600" b="1" dirty="0">
                <a:solidFill>
                  <a:schemeClr val="dk1"/>
                </a:solidFill>
                <a:latin typeface="KaiTi" panose="02010609060101010101" pitchFamily="49" charset="-122"/>
                <a:ea typeface="KaiTi" panose="02010609060101010101" pitchFamily="49" charset="-122"/>
                <a:cs typeface="Arial"/>
                <a:sym typeface="Arial"/>
              </a:rPr>
              <a:t>类型</a:t>
            </a:r>
            <a:endParaRPr sz="1600" b="1" dirty="0">
              <a:solidFill>
                <a:schemeClr val="dk1"/>
              </a:solidFill>
              <a:latin typeface="KaiTi" panose="02010609060101010101" pitchFamily="49" charset="-122"/>
              <a:ea typeface="KaiTi" panose="02010609060101010101" pitchFamily="49" charset="-122"/>
              <a:cs typeface="Arial"/>
              <a:sym typeface="Arial"/>
            </a:endParaRPr>
          </a:p>
          <a:p>
            <a:pPr marL="220128" indent="-220128">
              <a:spcBef>
                <a:spcPts val="1333"/>
              </a:spcBef>
              <a:buClr>
                <a:schemeClr val="dk1"/>
              </a:buClr>
              <a:buSzPts val="1200"/>
              <a:buChar char="•"/>
            </a:pPr>
            <a:r>
              <a:rPr lang="en" sz="1600" dirty="0">
                <a:solidFill>
                  <a:schemeClr val="dk1"/>
                </a:solidFill>
                <a:latin typeface="Arial (Body)"/>
              </a:rPr>
              <a:t>AI模型可以成功检测出并大幅度降低医生漏诊的疑难骨折点：</a:t>
            </a:r>
            <a:r>
              <a:rPr lang="en" sz="1467" dirty="0">
                <a:solidFill>
                  <a:srgbClr val="222222"/>
                </a:solidFill>
                <a:highlight>
                  <a:srgbClr val="FFFFFF"/>
                </a:highlight>
                <a:latin typeface="Arial (Body)"/>
              </a:rPr>
              <a:t>急诊科医生漏诊率从9.7%下降至0.7%；住院医师漏诊率从11.3%下降至1.58%；专家医师漏诊率从6%下降至0.5%</a:t>
            </a:r>
            <a:endParaRPr sz="1600" dirty="0">
              <a:solidFill>
                <a:schemeClr val="dk1"/>
              </a:solidFill>
              <a:latin typeface="Arial (Body)"/>
            </a:endParaRPr>
          </a:p>
        </p:txBody>
      </p:sp>
      <p:pic>
        <p:nvPicPr>
          <p:cNvPr id="156" name="Google Shape;156;p25"/>
          <p:cNvPicPr preferRelativeResize="0"/>
          <p:nvPr/>
        </p:nvPicPr>
        <p:blipFill rotWithShape="1">
          <a:blip r:embed="rId3">
            <a:alphaModFix/>
          </a:blip>
          <a:srcRect b="31675"/>
          <a:stretch/>
        </p:blipFill>
        <p:spPr>
          <a:xfrm>
            <a:off x="6533751" y="693068"/>
            <a:ext cx="5258767" cy="2868995"/>
          </a:xfrm>
          <a:prstGeom prst="rect">
            <a:avLst/>
          </a:prstGeom>
          <a:noFill/>
          <a:ln>
            <a:noFill/>
          </a:ln>
        </p:spPr>
      </p:pic>
      <p:sp>
        <p:nvSpPr>
          <p:cNvPr id="157" name="Google Shape;157;p25"/>
          <p:cNvSpPr/>
          <p:nvPr/>
        </p:nvSpPr>
        <p:spPr>
          <a:xfrm>
            <a:off x="6305636" y="3632200"/>
            <a:ext cx="5486899" cy="5020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dirty="0"/>
              <a:t>骨折AI诊断系统可以检测各种骨折类型，包括</a:t>
            </a:r>
            <a:r>
              <a:rPr lang="en" b="1" dirty="0"/>
              <a:t>骨盆骨折</a:t>
            </a:r>
            <a:r>
              <a:rPr lang="en" b="1" dirty="0">
                <a:solidFill>
                  <a:schemeClr val="dk1"/>
                </a:solidFill>
              </a:rPr>
              <a:t>, </a:t>
            </a:r>
            <a:r>
              <a:rPr lang="en" b="1" dirty="0"/>
              <a:t>髋部骨折</a:t>
            </a:r>
            <a:r>
              <a:rPr lang="en" b="1" dirty="0">
                <a:solidFill>
                  <a:schemeClr val="dk1"/>
                </a:solidFill>
              </a:rPr>
              <a:t>, </a:t>
            </a:r>
            <a:r>
              <a:rPr lang="en" b="1" dirty="0"/>
              <a:t>股骨骨折</a:t>
            </a:r>
            <a:r>
              <a:rPr lang="en" b="1" dirty="0">
                <a:solidFill>
                  <a:schemeClr val="dk1"/>
                </a:solidFill>
              </a:rPr>
              <a:t>, </a:t>
            </a:r>
            <a:r>
              <a:rPr lang="en" b="1" dirty="0"/>
              <a:t>假体周围骨折, 肋骨骨折</a:t>
            </a:r>
            <a:r>
              <a:rPr lang="en" b="1" dirty="0">
                <a:solidFill>
                  <a:schemeClr val="dk1"/>
                </a:solidFill>
              </a:rPr>
              <a:t>, </a:t>
            </a:r>
            <a:r>
              <a:rPr lang="en" b="1" dirty="0"/>
              <a:t>锁骨骨折</a:t>
            </a:r>
            <a:r>
              <a:rPr lang="en" b="1" dirty="0">
                <a:solidFill>
                  <a:schemeClr val="dk1"/>
                </a:solidFill>
              </a:rPr>
              <a:t>, </a:t>
            </a:r>
            <a:r>
              <a:rPr lang="en" b="1" dirty="0"/>
              <a:t>compression fracture</a:t>
            </a:r>
            <a:r>
              <a:rPr lang="en" dirty="0"/>
              <a:t>等</a:t>
            </a:r>
            <a:endParaRPr b="1" dirty="0"/>
          </a:p>
        </p:txBody>
      </p:sp>
      <p:sp>
        <p:nvSpPr>
          <p:cNvPr id="158" name="Google Shape;158;p25"/>
          <p:cNvSpPr/>
          <p:nvPr/>
        </p:nvSpPr>
        <p:spPr>
          <a:xfrm>
            <a:off x="231433" y="4088807"/>
            <a:ext cx="5688800" cy="2120000"/>
          </a:xfrm>
          <a:prstGeom prst="rect">
            <a:avLst/>
          </a:prstGeom>
          <a:noFill/>
          <a:ln>
            <a:noFill/>
          </a:ln>
        </p:spPr>
        <p:txBody>
          <a:bodyPr spcFirstLastPara="1" wrap="square" lIns="91433" tIns="45700" rIns="91433" bIns="45700" anchor="t" anchorCtr="0">
            <a:noAutofit/>
          </a:bodyPr>
          <a:lstStyle/>
          <a:p>
            <a:pPr marL="220128" indent="-220128">
              <a:spcBef>
                <a:spcPts val="1333"/>
              </a:spcBef>
              <a:buClr>
                <a:schemeClr val="dk1"/>
              </a:buClr>
              <a:buSzPts val="1200"/>
              <a:buChar char="•"/>
            </a:pPr>
            <a:r>
              <a:rPr lang="en" sz="1600" dirty="0">
                <a:solidFill>
                  <a:schemeClr val="dk1"/>
                </a:solidFill>
              </a:rPr>
              <a:t>AI模型可以高概率成功检测出骨盆X光和胸片X光检查中的各种骨折类型，包含但不限于疑难骨折</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使用长庚医院真实临床场景数据进行测试，骨盆X光综合骨折AUC=0.97，肋骨骨折AUC=0.91，锁骨骨折AUC=0.95</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22名来自四个科室（住院医生，外科，骨科，放射科）的医生参与骨盆X光阅片实验，AI大幅度领先住院医生、外科医生；小幅度领先骨科、放射科医生</a:t>
            </a:r>
            <a:endParaRPr sz="1600" dirty="0">
              <a:solidFill>
                <a:schemeClr val="dk1"/>
              </a:solidFill>
            </a:endParaRPr>
          </a:p>
        </p:txBody>
      </p:sp>
      <p:sp>
        <p:nvSpPr>
          <p:cNvPr id="159" name="Google Shape;159;p25"/>
          <p:cNvSpPr/>
          <p:nvPr/>
        </p:nvSpPr>
        <p:spPr>
          <a:xfrm>
            <a:off x="6341600" y="4470567"/>
            <a:ext cx="5760000" cy="1782000"/>
          </a:xfrm>
          <a:prstGeom prst="rect">
            <a:avLst/>
          </a:prstGeom>
          <a:noFill/>
          <a:ln>
            <a:noFill/>
          </a:ln>
        </p:spPr>
        <p:txBody>
          <a:bodyPr spcFirstLastPara="1" wrap="square" lIns="91433" tIns="45700" rIns="91433" bIns="45700" anchor="t" anchorCtr="0">
            <a:noAutofit/>
          </a:bodyPr>
          <a:lstStyle/>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A scalable physician-level deep learning algorithm detects universal trauma on pelvic radiographs</a:t>
            </a:r>
            <a:r>
              <a:rPr lang="en" sz="1600" dirty="0">
                <a:solidFill>
                  <a:schemeClr val="dk1"/>
                </a:solidFill>
              </a:rPr>
              <a:t>”，published in </a:t>
            </a:r>
            <a:r>
              <a:rPr lang="en" sz="1600" b="1" dirty="0">
                <a:solidFill>
                  <a:schemeClr val="dk1"/>
                </a:solidFill>
              </a:rPr>
              <a:t>Nature Communications, 1/26/2021</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Knowledge Distillation with Adaptive Asymmetric Label Sharpening for Semi-supervised Fracture Detection in Chest X-rays</a:t>
            </a:r>
            <a:r>
              <a:rPr lang="en" sz="1600" dirty="0">
                <a:solidFill>
                  <a:schemeClr val="dk1"/>
                </a:solidFill>
              </a:rPr>
              <a:t>”, to appear, </a:t>
            </a:r>
            <a:r>
              <a:rPr lang="en" sz="1600" b="1" dirty="0">
                <a:solidFill>
                  <a:schemeClr val="dk1"/>
                </a:solidFill>
              </a:rPr>
              <a:t>IPMI 2021</a:t>
            </a:r>
            <a:endParaRPr sz="1600"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04919" y="234865"/>
            <a:ext cx="11487527" cy="786544"/>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2-0 </a:t>
            </a:r>
            <a:r>
              <a:rPr lang="en" sz="2400"/>
              <a:t>肿瘤AI项目方案简介及落地案例_功能总支_概述</a:t>
            </a:r>
            <a:endParaRPr sz="2400">
              <a:latin typeface="Arial"/>
              <a:ea typeface="Arial"/>
              <a:cs typeface="Arial"/>
              <a:sym typeface="Arial"/>
            </a:endParaRPr>
          </a:p>
        </p:txBody>
      </p:sp>
      <p:grpSp>
        <p:nvGrpSpPr>
          <p:cNvPr id="166" name="Google Shape;166;p26"/>
          <p:cNvGrpSpPr/>
          <p:nvPr/>
        </p:nvGrpSpPr>
        <p:grpSpPr>
          <a:xfrm>
            <a:off x="209974" y="896607"/>
            <a:ext cx="5877735" cy="390131"/>
            <a:chOff x="260765" y="1065887"/>
            <a:chExt cx="5831086" cy="403750"/>
          </a:xfrm>
        </p:grpSpPr>
        <p:sp>
          <p:nvSpPr>
            <p:cNvPr id="167" name="Google Shape;167;p26"/>
            <p:cNvSpPr/>
            <p:nvPr/>
          </p:nvSpPr>
          <p:spPr>
            <a:xfrm>
              <a:off x="331851" y="1065887"/>
              <a:ext cx="5760000" cy="369332"/>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168" name="Google Shape;168;p26"/>
            <p:cNvCxnSpPr/>
            <p:nvPr/>
          </p:nvCxnSpPr>
          <p:spPr>
            <a:xfrm>
              <a:off x="260765" y="1469637"/>
              <a:ext cx="5760000" cy="0"/>
            </a:xfrm>
            <a:prstGeom prst="straightConnector1">
              <a:avLst/>
            </a:prstGeom>
            <a:noFill/>
            <a:ln w="17125" cap="flat" cmpd="sng">
              <a:solidFill>
                <a:schemeClr val="dk1">
                  <a:alpha val="49803"/>
                </a:schemeClr>
              </a:solidFill>
              <a:prstDash val="solid"/>
              <a:round/>
              <a:headEnd type="none" w="sm" len="sm"/>
              <a:tailEnd type="none" w="sm" len="sm"/>
            </a:ln>
          </p:spPr>
        </p:cxnSp>
      </p:grpSp>
      <p:grpSp>
        <p:nvGrpSpPr>
          <p:cNvPr id="169" name="Google Shape;169;p26"/>
          <p:cNvGrpSpPr/>
          <p:nvPr/>
        </p:nvGrpSpPr>
        <p:grpSpPr>
          <a:xfrm>
            <a:off x="6641086" y="4723051"/>
            <a:ext cx="5280793" cy="399632"/>
            <a:chOff x="6174693" y="1082862"/>
            <a:chExt cx="5760028" cy="399632"/>
          </a:xfrm>
        </p:grpSpPr>
        <p:sp>
          <p:nvSpPr>
            <p:cNvPr id="170" name="Google Shape;170;p26"/>
            <p:cNvSpPr/>
            <p:nvPr/>
          </p:nvSpPr>
          <p:spPr>
            <a:xfrm>
              <a:off x="6174721" y="1082862"/>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171" name="Google Shape;171;p26"/>
            <p:cNvCxnSpPr/>
            <p:nvPr/>
          </p:nvCxnSpPr>
          <p:spPr>
            <a:xfrm rot="10800000" flipH="1">
              <a:off x="6174693" y="1472869"/>
              <a:ext cx="5760000" cy="9625"/>
            </a:xfrm>
            <a:prstGeom prst="straightConnector1">
              <a:avLst/>
            </a:prstGeom>
            <a:noFill/>
            <a:ln w="17125" cap="flat" cmpd="sng">
              <a:solidFill>
                <a:schemeClr val="dk1">
                  <a:alpha val="49803"/>
                </a:schemeClr>
              </a:solidFill>
              <a:prstDash val="solid"/>
              <a:round/>
              <a:headEnd type="none" w="sm" len="sm"/>
              <a:tailEnd type="none" w="sm" len="sm"/>
            </a:ln>
          </p:spPr>
        </p:cxnSp>
      </p:grpSp>
      <p:sp>
        <p:nvSpPr>
          <p:cNvPr id="172" name="Google Shape;172;p26"/>
          <p:cNvSpPr/>
          <p:nvPr/>
        </p:nvSpPr>
        <p:spPr>
          <a:xfrm>
            <a:off x="209967" y="1424703"/>
            <a:ext cx="6050800" cy="1928800"/>
          </a:xfrm>
          <a:prstGeom prst="rect">
            <a:avLst/>
          </a:prstGeom>
          <a:noFill/>
          <a:ln>
            <a:noFill/>
          </a:ln>
        </p:spPr>
        <p:txBody>
          <a:bodyPr spcFirstLastPara="1" wrap="square" lIns="91433" tIns="45700" rIns="91433" bIns="45700" anchor="t" anchorCtr="0">
            <a:noAutofit/>
          </a:bodyPr>
          <a:lstStyle/>
          <a:p>
            <a:pPr marL="609585" indent="-397923">
              <a:buSzPts val="1100"/>
              <a:buChar char="●"/>
            </a:pPr>
            <a:r>
              <a:rPr lang="en" sz="1467" dirty="0"/>
              <a:t>覆盖范围为</a:t>
            </a:r>
            <a:r>
              <a:rPr lang="en" sz="1467" dirty="0">
                <a:solidFill>
                  <a:schemeClr val="dk1"/>
                </a:solidFill>
              </a:rPr>
              <a:t>胸部和上腹部</a:t>
            </a:r>
            <a:r>
              <a:rPr lang="en" sz="1467" dirty="0"/>
              <a:t>平扫和增强CT图像中包含的主要器官及病灶发现 </a:t>
            </a:r>
            <a:endParaRPr sz="1467" dirty="0"/>
          </a:p>
          <a:p>
            <a:pPr marL="609585" indent="-397923">
              <a:buSzPts val="1100"/>
              <a:buFontTx/>
              <a:buChar char="●"/>
            </a:pPr>
            <a:r>
              <a:rPr lang="en" sz="1467" dirty="0"/>
              <a:t>将病灶检测结果汇总成为</a:t>
            </a:r>
            <a:r>
              <a:rPr lang="en" sz="1467" b="1" dirty="0">
                <a:solidFill>
                  <a:srgbClr val="C00000"/>
                </a:solidFill>
                <a:effectLst>
                  <a:outerShdw blurRad="38100" dist="38100" dir="2700000" algn="tl">
                    <a:srgbClr val="000000">
                      <a:alpha val="43137"/>
                    </a:srgbClr>
                  </a:outerShdw>
                </a:effectLst>
              </a:rPr>
              <a:t>病人</a:t>
            </a:r>
            <a:r>
              <a:rPr lang="zh-CN" altLang="en-US" sz="1467" b="1" dirty="0">
                <a:solidFill>
                  <a:srgbClr val="C00000"/>
                </a:solidFill>
                <a:effectLst>
                  <a:outerShdw blurRad="38100" dist="38100" dir="2700000" algn="tl">
                    <a:srgbClr val="000000">
                      <a:alpha val="43137"/>
                    </a:srgbClr>
                  </a:outerShdw>
                </a:effectLst>
              </a:rPr>
              <a:t>总的癌症</a:t>
            </a:r>
            <a:r>
              <a:rPr lang="en" sz="1467" b="1" dirty="0">
                <a:solidFill>
                  <a:srgbClr val="C00000"/>
                </a:solidFill>
                <a:effectLst>
                  <a:outerShdw blurRad="38100" dist="38100" dir="2700000" algn="tl">
                    <a:srgbClr val="000000">
                      <a:alpha val="43137"/>
                    </a:srgbClr>
                  </a:outerShdw>
                </a:effectLst>
              </a:rPr>
              <a:t>风险得分</a:t>
            </a:r>
            <a:r>
              <a:rPr lang="en" sz="1467" dirty="0"/>
              <a:t>，从而对大规模的CT图像按照风险进行</a:t>
            </a:r>
            <a:r>
              <a:rPr lang="en" sz="1467" b="1" dirty="0">
                <a:solidFill>
                  <a:srgbClr val="C00000"/>
                </a:solidFill>
                <a:effectLst>
                  <a:outerShdw blurRad="38100" dist="38100" dir="2700000" algn="tl">
                    <a:srgbClr val="000000">
                      <a:alpha val="43137"/>
                    </a:srgbClr>
                  </a:outerShdw>
                </a:effectLst>
              </a:rPr>
              <a:t>病人的排序、分诊，分层诊疗</a:t>
            </a:r>
            <a:r>
              <a:rPr lang="zh-CN" altLang="en-US" sz="1467" b="1" dirty="0">
                <a:solidFill>
                  <a:srgbClr val="C00000"/>
                </a:solidFill>
                <a:effectLst>
                  <a:outerShdw blurRad="38100" dist="38100" dir="2700000" algn="tl">
                    <a:srgbClr val="000000">
                      <a:alpha val="43137"/>
                    </a:srgbClr>
                  </a:outerShdw>
                </a:effectLst>
              </a:rPr>
              <a:t>优化 </a:t>
            </a:r>
            <a:r>
              <a:rPr lang="zh-CN" altLang="en-US" sz="1400" b="1" dirty="0">
                <a:solidFill>
                  <a:srgbClr val="C00000"/>
                </a:solidFill>
                <a:effectLst>
                  <a:outerShdw blurRad="38100" dist="38100" dir="2700000" algn="tl">
                    <a:srgbClr val="000000">
                      <a:alpha val="43137"/>
                    </a:srgbClr>
                  </a:outerShdw>
                </a:effectLst>
              </a:rPr>
              <a:t>（港府合作适用场景）</a:t>
            </a:r>
          </a:p>
          <a:p>
            <a:pPr marL="609585" indent="-397923">
              <a:buSzPts val="1100"/>
              <a:buChar char="●"/>
            </a:pPr>
            <a:r>
              <a:rPr lang="en" sz="1467" dirty="0">
                <a:solidFill>
                  <a:schemeClr val="dk1"/>
                </a:solidFill>
              </a:rPr>
              <a:t>对患者病灶风险程度进行评级，让高风险的病人的病例得到优先审阅</a:t>
            </a:r>
            <a:r>
              <a:rPr lang="en" sz="1467" b="1" dirty="0">
                <a:solidFill>
                  <a:schemeClr val="dk1"/>
                </a:solidFill>
              </a:rPr>
              <a:t>，</a:t>
            </a:r>
            <a:r>
              <a:rPr lang="en" sz="1467" dirty="0">
                <a:solidFill>
                  <a:schemeClr val="dk1"/>
                </a:solidFill>
              </a:rPr>
              <a:t>从而</a:t>
            </a:r>
            <a:r>
              <a:rPr lang="en" sz="1467" b="1" dirty="0">
                <a:solidFill>
                  <a:srgbClr val="C00000"/>
                </a:solidFill>
              </a:rPr>
              <a:t>优化医疗资源分配，改善诊疗排序制度</a:t>
            </a:r>
            <a:endParaRPr sz="1467" dirty="0">
              <a:solidFill>
                <a:srgbClr val="C00000"/>
              </a:solidFill>
            </a:endParaRPr>
          </a:p>
          <a:p>
            <a:pPr marL="609585" indent="-397923">
              <a:buSzPts val="1100"/>
              <a:buChar char="●"/>
            </a:pPr>
            <a:r>
              <a:rPr lang="en" sz="1467" dirty="0"/>
              <a:t>通过</a:t>
            </a:r>
            <a:r>
              <a:rPr lang="zh-CN" altLang="en-US" sz="1467" b="1" dirty="0">
                <a:solidFill>
                  <a:srgbClr val="C00000"/>
                </a:solidFill>
              </a:rPr>
              <a:t>对平扫或增强的胸部</a:t>
            </a:r>
            <a:r>
              <a:rPr lang="en" sz="1467" b="1" dirty="0">
                <a:solidFill>
                  <a:srgbClr val="C00000"/>
                </a:solidFill>
              </a:rPr>
              <a:t>CT图像用AI来伺机行筛查</a:t>
            </a:r>
            <a:r>
              <a:rPr lang="en" sz="1467" dirty="0"/>
              <a:t>的方式检测，降低病人就医成本</a:t>
            </a:r>
            <a:r>
              <a:rPr lang="zh-CN" altLang="en-US" sz="1467" dirty="0"/>
              <a:t>，大病早知、早治</a:t>
            </a:r>
            <a:endParaRPr sz="1467" dirty="0"/>
          </a:p>
          <a:p>
            <a:pPr marL="609585"/>
            <a:endParaRPr sz="800" dirty="0"/>
          </a:p>
          <a:p>
            <a:pPr marL="609585" indent="-397923">
              <a:buSzPts val="1100"/>
              <a:buChar char="●"/>
            </a:pPr>
            <a:r>
              <a:rPr lang="en" sz="1467" dirty="0"/>
              <a:t>技术路线为 ULD (基线模型) + 五个专用模型的增强</a:t>
            </a:r>
            <a:r>
              <a:rPr lang="en" sz="1467" dirty="0">
                <a:solidFill>
                  <a:schemeClr val="dk1"/>
                </a:solidFill>
              </a:rPr>
              <a:t>模型</a:t>
            </a:r>
            <a:r>
              <a:rPr lang="en" sz="1467" dirty="0"/>
              <a:t> (本项目已经两次获得</a:t>
            </a:r>
            <a:r>
              <a:rPr lang="en" sz="1467" b="1" dirty="0"/>
              <a:t>北美放射学年会2018/2020最佳论文奖</a:t>
            </a:r>
            <a:r>
              <a:rPr lang="en" sz="1467" dirty="0"/>
              <a:t>)</a:t>
            </a:r>
            <a:endParaRPr sz="1467" dirty="0"/>
          </a:p>
          <a:p>
            <a:endParaRPr sz="1467" dirty="0"/>
          </a:p>
        </p:txBody>
      </p:sp>
      <p:sp>
        <p:nvSpPr>
          <p:cNvPr id="173" name="Google Shape;173;p26"/>
          <p:cNvSpPr/>
          <p:nvPr/>
        </p:nvSpPr>
        <p:spPr>
          <a:xfrm>
            <a:off x="6569667" y="5171600"/>
            <a:ext cx="5308800" cy="6380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dirty="0"/>
              <a:t>已在北京和睦家医院和台湾长庚医院林口总院部署使用，正在和和睦家医院合作进行临床研究</a:t>
            </a:r>
            <a:endParaRPr sz="1467" dirty="0"/>
          </a:p>
          <a:p>
            <a:pPr marL="457189" indent="-448722">
              <a:buSzPts val="1100"/>
              <a:buChar char="❑"/>
            </a:pPr>
            <a:r>
              <a:rPr lang="en" sz="1467" dirty="0"/>
              <a:t>“</a:t>
            </a:r>
            <a:r>
              <a:rPr lang="en" sz="1467" i="1" dirty="0"/>
              <a:t>Learning from Multiple Datasets with Heterogeneous and Partial Labels for Universal Lesion Detection (</a:t>
            </a:r>
            <a:r>
              <a:rPr lang="en" sz="1467" b="1" i="1" dirty="0"/>
              <a:t>ULD</a:t>
            </a:r>
            <a:r>
              <a:rPr lang="en" sz="1467" i="1" dirty="0"/>
              <a:t>) in CT</a:t>
            </a:r>
            <a:r>
              <a:rPr lang="en" sz="1467" dirty="0"/>
              <a:t>,” to appear, </a:t>
            </a:r>
            <a:r>
              <a:rPr lang="en" sz="1467" b="1" dirty="0"/>
              <a:t>IEEE Trans. Med. Imaging, 2021</a:t>
            </a:r>
            <a:r>
              <a:rPr lang="en" sz="1467" dirty="0"/>
              <a:t>.</a:t>
            </a:r>
            <a:endParaRPr sz="1467" dirty="0"/>
          </a:p>
        </p:txBody>
      </p:sp>
      <p:pic>
        <p:nvPicPr>
          <p:cNvPr id="174" name="Google Shape;174;p26"/>
          <p:cNvPicPr preferRelativeResize="0"/>
          <p:nvPr/>
        </p:nvPicPr>
        <p:blipFill>
          <a:blip r:embed="rId3">
            <a:alphaModFix/>
          </a:blip>
          <a:stretch>
            <a:fillRect/>
          </a:stretch>
        </p:blipFill>
        <p:spPr>
          <a:xfrm>
            <a:off x="6506140" y="954518"/>
            <a:ext cx="5532373" cy="2985000"/>
          </a:xfrm>
          <a:prstGeom prst="rect">
            <a:avLst/>
          </a:prstGeom>
          <a:noFill/>
          <a:ln>
            <a:noFill/>
          </a:ln>
        </p:spPr>
      </p:pic>
      <p:pic>
        <p:nvPicPr>
          <p:cNvPr id="175" name="Google Shape;175;p26"/>
          <p:cNvPicPr preferRelativeResize="0"/>
          <p:nvPr/>
        </p:nvPicPr>
        <p:blipFill rotWithShape="1">
          <a:blip r:embed="rId4">
            <a:alphaModFix/>
          </a:blip>
          <a:srcRect l="5181" r="5172"/>
          <a:stretch/>
        </p:blipFill>
        <p:spPr>
          <a:xfrm>
            <a:off x="463693" y="4072096"/>
            <a:ext cx="1880060" cy="1122677"/>
          </a:xfrm>
          <a:prstGeom prst="rect">
            <a:avLst/>
          </a:prstGeom>
          <a:noFill/>
          <a:ln>
            <a:noFill/>
          </a:ln>
        </p:spPr>
      </p:pic>
      <p:pic>
        <p:nvPicPr>
          <p:cNvPr id="176" name="Google Shape;176;p26"/>
          <p:cNvPicPr preferRelativeResize="0"/>
          <p:nvPr/>
        </p:nvPicPr>
        <p:blipFill>
          <a:blip r:embed="rId5">
            <a:alphaModFix/>
          </a:blip>
          <a:stretch>
            <a:fillRect/>
          </a:stretch>
        </p:blipFill>
        <p:spPr>
          <a:xfrm>
            <a:off x="463679" y="5267476"/>
            <a:ext cx="1880080" cy="1080743"/>
          </a:xfrm>
          <a:prstGeom prst="rect">
            <a:avLst/>
          </a:prstGeom>
          <a:noFill/>
          <a:ln>
            <a:noFill/>
          </a:ln>
        </p:spPr>
      </p:pic>
      <p:pic>
        <p:nvPicPr>
          <p:cNvPr id="177" name="Google Shape;177;p26"/>
          <p:cNvPicPr preferRelativeResize="0"/>
          <p:nvPr/>
        </p:nvPicPr>
        <p:blipFill>
          <a:blip r:embed="rId6">
            <a:alphaModFix/>
          </a:blip>
          <a:stretch>
            <a:fillRect/>
          </a:stretch>
        </p:blipFill>
        <p:spPr>
          <a:xfrm>
            <a:off x="4393032" y="4068119"/>
            <a:ext cx="1880068" cy="1130628"/>
          </a:xfrm>
          <a:prstGeom prst="rect">
            <a:avLst/>
          </a:prstGeom>
          <a:noFill/>
          <a:ln>
            <a:noFill/>
          </a:ln>
        </p:spPr>
      </p:pic>
      <p:pic>
        <p:nvPicPr>
          <p:cNvPr id="178" name="Google Shape;178;p26"/>
          <p:cNvPicPr preferRelativeResize="0"/>
          <p:nvPr/>
        </p:nvPicPr>
        <p:blipFill>
          <a:blip r:embed="rId7">
            <a:alphaModFix/>
          </a:blip>
          <a:stretch>
            <a:fillRect/>
          </a:stretch>
        </p:blipFill>
        <p:spPr>
          <a:xfrm>
            <a:off x="2428367" y="4072383"/>
            <a:ext cx="1880060" cy="1122092"/>
          </a:xfrm>
          <a:prstGeom prst="rect">
            <a:avLst/>
          </a:prstGeom>
          <a:noFill/>
          <a:ln>
            <a:noFill/>
          </a:ln>
        </p:spPr>
      </p:pic>
      <p:sp>
        <p:nvSpPr>
          <p:cNvPr id="179" name="Google Shape;179;p26"/>
          <p:cNvSpPr/>
          <p:nvPr/>
        </p:nvSpPr>
        <p:spPr>
          <a:xfrm>
            <a:off x="2428381" y="5316421"/>
            <a:ext cx="3671600" cy="9404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a:t>检测病灶及输出风险得分示意图。从左到右依次</a:t>
            </a:r>
            <a:r>
              <a:rPr lang="en" sz="1467">
                <a:solidFill>
                  <a:schemeClr val="dk1"/>
                </a:solidFill>
              </a:rPr>
              <a:t>：淋巴，胸膜；肺；肾；淋巴，脾脏</a:t>
            </a:r>
            <a:endParaRPr sz="1467"/>
          </a:p>
        </p:txBody>
      </p:sp>
      <p:sp>
        <p:nvSpPr>
          <p:cNvPr id="180" name="Google Shape;180;p26"/>
          <p:cNvSpPr/>
          <p:nvPr/>
        </p:nvSpPr>
        <p:spPr>
          <a:xfrm>
            <a:off x="6345291" y="3992305"/>
            <a:ext cx="5683192" cy="5020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dirty="0"/>
              <a:t>ULD模型适用范围及检测示例：含</a:t>
            </a:r>
            <a:r>
              <a:rPr lang="en" sz="1467" b="1" dirty="0">
                <a:solidFill>
                  <a:schemeClr val="dk1"/>
                </a:solidFill>
              </a:rPr>
              <a:t>肺、胸部淋巴、肝、肾、甲状腺、胸膜、脊柱、脾、肾上腺等器官，肿瘤、囊肿、钙化等常见病灶 </a:t>
            </a:r>
            <a:r>
              <a:rPr lang="en-US" sz="1467" b="1" dirty="0">
                <a:solidFill>
                  <a:schemeClr val="dk1"/>
                </a:solidFill>
                <a:sym typeface="Wingdings" panose="05000000000000000000" pitchFamily="2" charset="2"/>
              </a:rPr>
              <a:t> </a:t>
            </a:r>
            <a:r>
              <a:rPr lang="en" sz="1467" b="1" dirty="0">
                <a:solidFill>
                  <a:srgbClr val="C00000"/>
                </a:solidFill>
                <a:effectLst>
                  <a:outerShdw blurRad="38100" dist="38100" dir="2700000" algn="tl">
                    <a:srgbClr val="000000">
                      <a:alpha val="43137"/>
                    </a:srgbClr>
                  </a:outerShdw>
                </a:effectLst>
              </a:rPr>
              <a:t>病人</a:t>
            </a:r>
            <a:r>
              <a:rPr lang="zh-CN" altLang="en-US" sz="1467" b="1" dirty="0">
                <a:solidFill>
                  <a:srgbClr val="C00000"/>
                </a:solidFill>
                <a:effectLst>
                  <a:outerShdw blurRad="38100" dist="38100" dir="2700000" algn="tl">
                    <a:srgbClr val="000000">
                      <a:alpha val="43137"/>
                    </a:srgbClr>
                  </a:outerShdw>
                </a:effectLst>
              </a:rPr>
              <a:t>总的癌症</a:t>
            </a:r>
            <a:r>
              <a:rPr lang="en" sz="1467" b="1" dirty="0">
                <a:solidFill>
                  <a:srgbClr val="C00000"/>
                </a:solidFill>
                <a:effectLst>
                  <a:outerShdw blurRad="38100" dist="38100" dir="2700000" algn="tl">
                    <a:srgbClr val="000000">
                      <a:alpha val="43137"/>
                    </a:srgbClr>
                  </a:outerShdw>
                </a:effectLst>
              </a:rPr>
              <a:t>风险得分 </a:t>
            </a:r>
            <a:r>
              <a:rPr lang="en-US" sz="1467" b="1" dirty="0">
                <a:effectLst>
                  <a:outerShdw blurRad="38100" dist="38100" dir="2700000" algn="tl">
                    <a:srgbClr val="000000">
                      <a:alpha val="43137"/>
                    </a:srgbClr>
                  </a:outerShdw>
                </a:effectLst>
                <a:sym typeface="Wingdings" panose="05000000000000000000" pitchFamily="2" charset="2"/>
              </a:rPr>
              <a:t></a:t>
            </a:r>
            <a:r>
              <a:rPr lang="en-US" sz="1467" b="1" dirty="0">
                <a:solidFill>
                  <a:srgbClr val="C00000"/>
                </a:solidFill>
                <a:effectLst>
                  <a:outerShdw blurRad="38100" dist="38100" dir="2700000" algn="tl">
                    <a:srgbClr val="000000">
                      <a:alpha val="43137"/>
                    </a:srgbClr>
                  </a:outerShdw>
                </a:effectLst>
                <a:sym typeface="Wingdings" panose="05000000000000000000" pitchFamily="2" charset="2"/>
              </a:rPr>
              <a:t> </a:t>
            </a:r>
            <a:r>
              <a:rPr lang="zh-CN" altLang="en-US" sz="1467" b="1" dirty="0">
                <a:solidFill>
                  <a:srgbClr val="C00000"/>
                </a:solidFill>
                <a:effectLst>
                  <a:outerShdw blurRad="38100" dist="38100" dir="2700000" algn="tl">
                    <a:srgbClr val="000000">
                      <a:alpha val="43137"/>
                    </a:srgbClr>
                  </a:outerShdw>
                </a:effectLst>
              </a:rPr>
              <a:t>优化</a:t>
            </a:r>
            <a:r>
              <a:rPr lang="en" sz="1467" b="1" dirty="0">
                <a:solidFill>
                  <a:srgbClr val="C00000"/>
                </a:solidFill>
                <a:effectLst>
                  <a:outerShdw blurRad="38100" dist="38100" dir="2700000" algn="tl">
                    <a:srgbClr val="000000">
                      <a:alpha val="43137"/>
                    </a:srgbClr>
                  </a:outerShdw>
                </a:effectLst>
              </a:rPr>
              <a:t>病人的排序、分诊</a:t>
            </a:r>
            <a:endParaRPr sz="1467" b="1" dirty="0">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dirty="0">
                <a:latin typeface="Arial"/>
                <a:ea typeface="Arial"/>
                <a:cs typeface="Arial"/>
                <a:sym typeface="Arial"/>
              </a:rPr>
              <a:t>2-</a:t>
            </a:r>
            <a:r>
              <a:rPr lang="en" sz="2400" dirty="0"/>
              <a:t>1</a:t>
            </a:r>
            <a:r>
              <a:rPr lang="en" sz="2400" dirty="0">
                <a:latin typeface="Arial"/>
                <a:ea typeface="Arial"/>
                <a:cs typeface="Arial"/>
                <a:sym typeface="Arial"/>
              </a:rPr>
              <a:t> </a:t>
            </a:r>
            <a:r>
              <a:rPr lang="en" sz="2400" dirty="0"/>
              <a:t>肿瘤AI项目功能分支_肝部肿瘤检测</a:t>
            </a:r>
            <a:endParaRPr sz="2400" dirty="0">
              <a:latin typeface="Arial"/>
              <a:ea typeface="Arial"/>
              <a:cs typeface="Arial"/>
              <a:sym typeface="Arial"/>
            </a:endParaRPr>
          </a:p>
        </p:txBody>
      </p:sp>
      <p:grpSp>
        <p:nvGrpSpPr>
          <p:cNvPr id="187" name="Google Shape;187;p27"/>
          <p:cNvGrpSpPr/>
          <p:nvPr/>
        </p:nvGrpSpPr>
        <p:grpSpPr>
          <a:xfrm>
            <a:off x="209952" y="799134"/>
            <a:ext cx="6292131" cy="381855"/>
            <a:chOff x="260765" y="1074451"/>
            <a:chExt cx="5831086" cy="395186"/>
          </a:xfrm>
        </p:grpSpPr>
        <p:sp>
          <p:nvSpPr>
            <p:cNvPr id="188" name="Google Shape;188;p27"/>
            <p:cNvSpPr/>
            <p:nvPr/>
          </p:nvSpPr>
          <p:spPr>
            <a:xfrm>
              <a:off x="331851" y="1074451"/>
              <a:ext cx="5760000" cy="369300"/>
            </a:xfrm>
            <a:prstGeom prst="rect">
              <a:avLst/>
            </a:prstGeom>
            <a:noFill/>
            <a:ln>
              <a:noFill/>
            </a:ln>
          </p:spPr>
          <p:txBody>
            <a:bodyPr spcFirstLastPara="1" wrap="square" lIns="91433" tIns="45700" rIns="91433" bIns="45700" anchor="t" anchorCtr="0">
              <a:noAutofit/>
            </a:bodyPr>
            <a:lstStyle/>
            <a:p>
              <a:pPr algn="ctr"/>
              <a:r>
                <a:rPr lang="en" sz="1867" b="1" dirty="0">
                  <a:solidFill>
                    <a:srgbClr val="E65C01"/>
                  </a:solidFill>
                  <a:latin typeface="Arial"/>
                  <a:ea typeface="Arial"/>
                  <a:cs typeface="Arial"/>
                  <a:sym typeface="Arial"/>
                </a:rPr>
                <a:t>核心功能</a:t>
              </a:r>
              <a:endParaRPr sz="1867" b="1" dirty="0">
                <a:solidFill>
                  <a:srgbClr val="E65C01"/>
                </a:solidFill>
                <a:latin typeface="Arial"/>
                <a:ea typeface="Arial"/>
                <a:cs typeface="Arial"/>
                <a:sym typeface="Arial"/>
              </a:endParaRPr>
            </a:p>
          </p:txBody>
        </p:sp>
        <p:cxnSp>
          <p:nvCxnSpPr>
            <p:cNvPr id="189" name="Google Shape;189;p27"/>
            <p:cNvCxnSpPr/>
            <p:nvPr/>
          </p:nvCxnSpPr>
          <p:spPr>
            <a:xfrm>
              <a:off x="260765" y="1469637"/>
              <a:ext cx="5760000" cy="0"/>
            </a:xfrm>
            <a:prstGeom prst="straightConnector1">
              <a:avLst/>
            </a:prstGeom>
            <a:noFill/>
            <a:ln w="17125" cap="flat" cmpd="sng">
              <a:solidFill>
                <a:schemeClr val="dk1">
                  <a:alpha val="49800"/>
                </a:schemeClr>
              </a:solidFill>
              <a:prstDash val="solid"/>
              <a:round/>
              <a:headEnd type="none" w="sm" len="sm"/>
              <a:tailEnd type="none" w="sm" len="sm"/>
            </a:ln>
          </p:spPr>
        </p:cxnSp>
      </p:grpSp>
      <p:grpSp>
        <p:nvGrpSpPr>
          <p:cNvPr id="190" name="Google Shape;190;p27"/>
          <p:cNvGrpSpPr/>
          <p:nvPr/>
        </p:nvGrpSpPr>
        <p:grpSpPr>
          <a:xfrm>
            <a:off x="246773" y="2786472"/>
            <a:ext cx="6218467" cy="389952"/>
            <a:chOff x="-329603" y="5325413"/>
            <a:chExt cx="5821081" cy="390000"/>
          </a:xfrm>
        </p:grpSpPr>
        <p:sp>
          <p:nvSpPr>
            <p:cNvPr id="191" name="Google Shape;191;p27"/>
            <p:cNvSpPr/>
            <p:nvPr/>
          </p:nvSpPr>
          <p:spPr>
            <a:xfrm>
              <a:off x="-268522" y="5325413"/>
              <a:ext cx="5760000" cy="390000"/>
            </a:xfrm>
            <a:prstGeom prst="rect">
              <a:avLst/>
            </a:prstGeom>
            <a:noFill/>
            <a:ln>
              <a:noFill/>
            </a:ln>
          </p:spPr>
          <p:txBody>
            <a:bodyPr spcFirstLastPara="1" wrap="square" lIns="90900" tIns="45467" rIns="90900" bIns="45467" anchor="ctr" anchorCtr="0">
              <a:noAutofit/>
            </a:bodyPr>
            <a:lstStyle/>
            <a:p>
              <a:pPr algn="ctr"/>
              <a:r>
                <a:rPr lang="en" sz="1867" b="1" dirty="0">
                  <a:solidFill>
                    <a:srgbClr val="E65C01"/>
                  </a:solidFill>
                  <a:latin typeface="Arial"/>
                  <a:ea typeface="Arial"/>
                  <a:cs typeface="Arial"/>
                  <a:sym typeface="Arial"/>
                </a:rPr>
                <a:t>临床验证及落地</a:t>
              </a:r>
              <a:endParaRPr sz="1867" b="1" dirty="0">
                <a:solidFill>
                  <a:srgbClr val="E65C01"/>
                </a:solidFill>
                <a:latin typeface="Arial"/>
                <a:ea typeface="Arial"/>
                <a:cs typeface="Arial"/>
                <a:sym typeface="Arial"/>
              </a:endParaRPr>
            </a:p>
          </p:txBody>
        </p:sp>
        <p:cxnSp>
          <p:nvCxnSpPr>
            <p:cNvPr id="192" name="Google Shape;192;p27"/>
            <p:cNvCxnSpPr/>
            <p:nvPr/>
          </p:nvCxnSpPr>
          <p:spPr>
            <a:xfrm rot="10800000" flipH="1">
              <a:off x="-329603" y="5688540"/>
              <a:ext cx="5760000" cy="960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193" name="Google Shape;193;p27"/>
          <p:cNvSpPr/>
          <p:nvPr/>
        </p:nvSpPr>
        <p:spPr>
          <a:xfrm>
            <a:off x="391600" y="1175681"/>
            <a:ext cx="5863600" cy="1636000"/>
          </a:xfrm>
          <a:prstGeom prst="rect">
            <a:avLst/>
          </a:prstGeom>
          <a:noFill/>
          <a:ln>
            <a:noFill/>
          </a:ln>
        </p:spPr>
        <p:txBody>
          <a:bodyPr spcFirstLastPara="1" wrap="square" lIns="91433" tIns="45700" rIns="91433" bIns="45700" anchor="t" anchorCtr="0">
            <a:noAutofit/>
          </a:bodyPr>
          <a:lstStyle/>
          <a:p>
            <a:pPr marL="457189" indent="-457189">
              <a:buClr>
                <a:schemeClr val="dk1"/>
              </a:buClr>
              <a:buSzPts val="1200"/>
              <a:buFont typeface="Noto Sans Symbols"/>
              <a:buChar char="●"/>
            </a:pPr>
            <a:r>
              <a:rPr lang="en" sz="1467" dirty="0"/>
              <a:t>在</a:t>
            </a:r>
            <a:r>
              <a:rPr lang="en" sz="1467" b="1" dirty="0">
                <a:solidFill>
                  <a:srgbClr val="C00000"/>
                </a:solidFill>
                <a:effectLst>
                  <a:outerShdw blurRad="38100" dist="38100" dir="2700000" algn="tl">
                    <a:srgbClr val="000000">
                      <a:alpha val="43137"/>
                    </a:srgbClr>
                  </a:outerShdw>
                </a:effectLst>
              </a:rPr>
              <a:t>平扫</a:t>
            </a:r>
            <a:r>
              <a:rPr lang="zh-CN" altLang="en-US" sz="1467" b="1" dirty="0">
                <a:solidFill>
                  <a:srgbClr val="C00000"/>
                </a:solidFill>
                <a:effectLst>
                  <a:outerShdw blurRad="38100" dist="38100" dir="2700000" algn="tl">
                    <a:srgbClr val="000000">
                      <a:alpha val="43137"/>
                    </a:srgbClr>
                  </a:outerShdw>
                </a:effectLst>
              </a:rPr>
              <a:t>或</a:t>
            </a:r>
            <a:r>
              <a:rPr lang="en" sz="1467" b="1" dirty="0">
                <a:solidFill>
                  <a:srgbClr val="C00000"/>
                </a:solidFill>
                <a:effectLst>
                  <a:outerShdw blurRad="38100" dist="38100" dir="2700000" algn="tl">
                    <a:srgbClr val="000000">
                      <a:alpha val="43137"/>
                    </a:srgbClr>
                  </a:outerShdw>
                </a:effectLst>
              </a:rPr>
              <a:t>增强 CT 图像中检测原发性肝癌（HCC</a:t>
            </a:r>
            <a:r>
              <a:rPr lang="zh-CN" altLang="en-US" sz="1467" b="1" dirty="0">
                <a:solidFill>
                  <a:srgbClr val="C00000"/>
                </a:solidFill>
                <a:effectLst>
                  <a:outerShdw blurRad="38100" dist="38100" dir="2700000" algn="tl">
                    <a:srgbClr val="000000">
                      <a:alpha val="43137"/>
                    </a:srgbClr>
                  </a:outerShdw>
                </a:effectLst>
              </a:rPr>
              <a:t>，</a:t>
            </a:r>
            <a:r>
              <a:rPr lang="zh-CN" altLang="en-US" sz="1600" b="1" dirty="0">
                <a:solidFill>
                  <a:srgbClr val="C00000"/>
                </a:solidFill>
                <a:effectLst>
                  <a:outerShdw blurRad="38100" dist="38100" dir="2700000" algn="tl">
                    <a:srgbClr val="000000">
                      <a:alpha val="43137"/>
                    </a:srgbClr>
                  </a:outerShdw>
                </a:effectLst>
              </a:rPr>
              <a:t>港府合作适用场景</a:t>
            </a:r>
            <a:r>
              <a:rPr lang="en" sz="1467" b="1" dirty="0">
                <a:solidFill>
                  <a:srgbClr val="C00000"/>
                </a:solidFill>
                <a:effectLst>
                  <a:outerShdw blurRad="38100" dist="38100" dir="2700000" algn="tl">
                    <a:srgbClr val="000000">
                      <a:alpha val="43137"/>
                    </a:srgbClr>
                  </a:outerShdw>
                </a:effectLst>
              </a:rPr>
              <a:t>）</a:t>
            </a:r>
            <a:endParaRPr sz="1467" b="1" dirty="0">
              <a:solidFill>
                <a:srgbClr val="C00000"/>
              </a:solidFill>
              <a:effectLst>
                <a:outerShdw blurRad="38100" dist="38100" dir="2700000" algn="tl">
                  <a:srgbClr val="000000">
                    <a:alpha val="43137"/>
                  </a:srgbClr>
                </a:outerShdw>
              </a:effectLst>
            </a:endParaRPr>
          </a:p>
          <a:p>
            <a:pPr marL="457189" indent="-448722">
              <a:buSzPts val="1100"/>
              <a:buChar char="●"/>
            </a:pPr>
            <a:r>
              <a:rPr lang="en" sz="1467" dirty="0"/>
              <a:t>通过一</a:t>
            </a:r>
            <a:r>
              <a:rPr lang="en" sz="1467" b="1" dirty="0"/>
              <a:t>个模型实现对多种 CT 输入的处理</a:t>
            </a:r>
            <a:r>
              <a:rPr lang="en" sz="1467" dirty="0"/>
              <a:t>，包括</a:t>
            </a:r>
            <a:endParaRPr sz="1467" dirty="0"/>
          </a:p>
          <a:p>
            <a:pPr marL="1219170" lvl="1" indent="-397923">
              <a:buSzPts val="1100"/>
              <a:buChar char="○"/>
            </a:pPr>
            <a:r>
              <a:rPr lang="en" sz="1467" dirty="0"/>
              <a:t>平扫 CT：</a:t>
            </a:r>
            <a:r>
              <a:rPr lang="en" sz="1467" b="1" dirty="0"/>
              <a:t>用于肝癌筛查</a:t>
            </a:r>
            <a:endParaRPr sz="1467" b="1" dirty="0"/>
          </a:p>
          <a:p>
            <a:pPr marL="1219170" lvl="1" indent="-397923">
              <a:buSzPts val="1100"/>
              <a:buChar char="○"/>
            </a:pPr>
            <a:r>
              <a:rPr lang="en" sz="1467" dirty="0"/>
              <a:t>腹部 CT （平扫 + 门脉期增强）：用于机遇性筛查</a:t>
            </a:r>
            <a:endParaRPr sz="1467" dirty="0"/>
          </a:p>
          <a:p>
            <a:pPr marL="1219170" lvl="1" indent="-397923">
              <a:buSzPts val="1100"/>
              <a:buChar char="○"/>
            </a:pPr>
            <a:r>
              <a:rPr lang="en" sz="1467" dirty="0"/>
              <a:t>动态增强 CT （平扫 + 动脉期 + 门脉期 + 延迟期）：用于肝癌辅助诊断</a:t>
            </a:r>
            <a:endParaRPr sz="1467" dirty="0"/>
          </a:p>
        </p:txBody>
      </p:sp>
      <p:sp>
        <p:nvSpPr>
          <p:cNvPr id="194" name="Google Shape;194;p27"/>
          <p:cNvSpPr/>
          <p:nvPr/>
        </p:nvSpPr>
        <p:spPr>
          <a:xfrm>
            <a:off x="6549752" y="4870377"/>
            <a:ext cx="5527775" cy="7864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00" dirty="0"/>
              <a:t>动态增强 CT，HCC 检测实例，肿瘤大小从 2 到 13 公分，肝炎指数 Ishak score 从 1 到 6 分. </a:t>
            </a:r>
            <a:r>
              <a:rPr lang="en" sz="1400" dirty="0">
                <a:solidFill>
                  <a:srgbClr val="C00000"/>
                </a:solidFill>
              </a:rPr>
              <a:t>高肝炎指数病人属于 HCC 高危人群 </a:t>
            </a:r>
            <a:r>
              <a:rPr lang="en" sz="1400" dirty="0">
                <a:solidFill>
                  <a:srgbClr val="C00000"/>
                </a:solidFill>
                <a:sym typeface="Wingdings" panose="05000000000000000000" pitchFamily="2" charset="2"/>
              </a:rPr>
              <a:t> </a:t>
            </a:r>
            <a:r>
              <a:rPr lang="zh-CN" altLang="en-US" sz="1400" dirty="0">
                <a:solidFill>
                  <a:srgbClr val="C00000"/>
                </a:solidFill>
                <a:sym typeface="Wingdings" panose="05000000000000000000" pitchFamily="2" charset="2"/>
              </a:rPr>
              <a:t>针对肝炎风险病人的肝癌筛查</a:t>
            </a:r>
            <a:r>
              <a:rPr lang="en" sz="1400" dirty="0">
                <a:solidFill>
                  <a:srgbClr val="C00000"/>
                </a:solidFill>
              </a:rPr>
              <a:t>。</a:t>
            </a:r>
            <a:endParaRPr sz="1400" dirty="0">
              <a:solidFill>
                <a:srgbClr val="C00000"/>
              </a:solidFill>
            </a:endParaRPr>
          </a:p>
          <a:p>
            <a:pPr marL="457189" indent="-440256">
              <a:buSzPts val="1000"/>
              <a:buChar char="❑"/>
            </a:pPr>
            <a:r>
              <a:rPr lang="en" sz="1333" dirty="0"/>
              <a:t>“</a:t>
            </a:r>
            <a:r>
              <a:rPr lang="en" sz="1333" i="1" dirty="0"/>
              <a:t>Automatic Hepatocellular Carcinoma Detection in Non-Contrast and Venous Computed Tomography of Cirrhotic Patient - A Three  Dimensional Deep Learning based Approach</a:t>
            </a:r>
            <a:r>
              <a:rPr lang="en" sz="1333" dirty="0"/>
              <a:t>”, Scientific Oral, </a:t>
            </a:r>
            <a:r>
              <a:rPr lang="en" sz="1333" b="1" dirty="0"/>
              <a:t>AASLD 2020 </a:t>
            </a:r>
            <a:r>
              <a:rPr lang="zh-CN" altLang="en-US" sz="1333" b="1" dirty="0"/>
              <a:t>大会口头报告，美国肝脏疾病</a:t>
            </a:r>
            <a:r>
              <a:rPr lang="en-US" altLang="zh-CN" sz="1333" b="1" dirty="0"/>
              <a:t>2020</a:t>
            </a:r>
            <a:r>
              <a:rPr lang="zh-CN" altLang="en-US" sz="1333" b="1" dirty="0"/>
              <a:t>临床年会</a:t>
            </a:r>
            <a:endParaRPr sz="1333" b="1" dirty="0"/>
          </a:p>
        </p:txBody>
      </p:sp>
      <p:pic>
        <p:nvPicPr>
          <p:cNvPr id="195" name="Google Shape;195;p27"/>
          <p:cNvPicPr preferRelativeResize="0"/>
          <p:nvPr/>
        </p:nvPicPr>
        <p:blipFill>
          <a:blip r:embed="rId3">
            <a:alphaModFix/>
          </a:blip>
          <a:stretch>
            <a:fillRect/>
          </a:stretch>
        </p:blipFill>
        <p:spPr>
          <a:xfrm>
            <a:off x="6921187" y="130328"/>
            <a:ext cx="4777736" cy="4719496"/>
          </a:xfrm>
          <a:prstGeom prst="rect">
            <a:avLst/>
          </a:prstGeom>
          <a:noFill/>
          <a:ln>
            <a:noFill/>
          </a:ln>
        </p:spPr>
      </p:pic>
      <p:sp>
        <p:nvSpPr>
          <p:cNvPr id="196" name="Google Shape;196;p27"/>
          <p:cNvSpPr/>
          <p:nvPr/>
        </p:nvSpPr>
        <p:spPr>
          <a:xfrm>
            <a:off x="391584" y="3186016"/>
            <a:ext cx="5863600" cy="1469200"/>
          </a:xfrm>
          <a:prstGeom prst="rect">
            <a:avLst/>
          </a:prstGeom>
          <a:noFill/>
          <a:ln>
            <a:noFill/>
          </a:ln>
        </p:spPr>
        <p:txBody>
          <a:bodyPr spcFirstLastPara="1" wrap="square" lIns="91433" tIns="45700" rIns="91433" bIns="45700" anchor="t" anchorCtr="0">
            <a:noAutofit/>
          </a:bodyPr>
          <a:lstStyle/>
          <a:p>
            <a:pPr marL="457189" indent="-457189">
              <a:buClr>
                <a:schemeClr val="dk1"/>
              </a:buClr>
              <a:buSzPts val="1200"/>
              <a:buFont typeface="Noto Sans Symbols"/>
              <a:buChar char="●"/>
            </a:pPr>
            <a:r>
              <a:rPr lang="en" sz="1467" dirty="0">
                <a:solidFill>
                  <a:schemeClr val="dk1"/>
                </a:solidFill>
              </a:rPr>
              <a:t>使用 250 位经过</a:t>
            </a:r>
            <a:r>
              <a:rPr lang="zh-CN" altLang="en-US" sz="1467" dirty="0">
                <a:solidFill>
                  <a:schemeClr val="dk1"/>
                </a:solidFill>
              </a:rPr>
              <a:t>确诊</a:t>
            </a:r>
            <a:r>
              <a:rPr lang="en" sz="1467" dirty="0">
                <a:solidFill>
                  <a:schemeClr val="dk1"/>
                </a:solidFill>
              </a:rPr>
              <a:t>的病人数据进行性能验证，</a:t>
            </a:r>
            <a:r>
              <a:rPr lang="en-US" altLang="zh-CN" sz="1467" dirty="0">
                <a:solidFill>
                  <a:schemeClr val="dk1"/>
                </a:solidFill>
              </a:rPr>
              <a:t>AI</a:t>
            </a:r>
            <a:r>
              <a:rPr lang="zh-CN" altLang="en-US" sz="1467" dirty="0">
                <a:solidFill>
                  <a:schemeClr val="dk1"/>
                </a:solidFill>
              </a:rPr>
              <a:t>达到甚至超越 </a:t>
            </a:r>
            <a:r>
              <a:rPr lang="en-US" altLang="zh-CN" sz="1467" dirty="0">
                <a:solidFill>
                  <a:schemeClr val="dk1"/>
                </a:solidFill>
              </a:rPr>
              <a:t>reference</a:t>
            </a:r>
            <a:r>
              <a:rPr lang="zh-CN" altLang="en-US" sz="1467" dirty="0">
                <a:solidFill>
                  <a:schemeClr val="dk1"/>
                </a:solidFill>
              </a:rPr>
              <a:t>放射科和肝脏内科医生水平，</a:t>
            </a:r>
            <a:r>
              <a:rPr lang="en-US" altLang="zh-CN" sz="1467" dirty="0">
                <a:solidFill>
                  <a:schemeClr val="dk1"/>
                </a:solidFill>
              </a:rPr>
              <a:t>AI</a:t>
            </a:r>
            <a:r>
              <a:rPr lang="zh-CN" altLang="en-US" sz="1467" dirty="0">
                <a:solidFill>
                  <a:schemeClr val="dk1"/>
                </a:solidFill>
              </a:rPr>
              <a:t>的定量</a:t>
            </a:r>
            <a:r>
              <a:rPr lang="en" sz="1467" dirty="0">
                <a:solidFill>
                  <a:schemeClr val="dk1"/>
                </a:solidFill>
              </a:rPr>
              <a:t>结果为</a:t>
            </a:r>
            <a:endParaRPr sz="1467" dirty="0">
              <a:solidFill>
                <a:schemeClr val="dk1"/>
              </a:solidFill>
            </a:endParaRPr>
          </a:p>
          <a:p>
            <a:pPr marL="1219170" lvl="1" indent="-397923">
              <a:buClr>
                <a:schemeClr val="dk1"/>
              </a:buClr>
              <a:buSzPts val="1100"/>
              <a:buChar char="○"/>
            </a:pPr>
            <a:r>
              <a:rPr lang="en" sz="1467" dirty="0">
                <a:solidFill>
                  <a:schemeClr val="dk1"/>
                </a:solidFill>
              </a:rPr>
              <a:t>平扫 CT：</a:t>
            </a:r>
            <a:r>
              <a:rPr lang="en" sz="1467" dirty="0">
                <a:solidFill>
                  <a:srgbClr val="C00000"/>
                </a:solidFill>
              </a:rPr>
              <a:t>敏感度 67%，特异性 88%</a:t>
            </a:r>
            <a:endParaRPr sz="1467" dirty="0">
              <a:solidFill>
                <a:srgbClr val="C00000"/>
              </a:solidFill>
            </a:endParaRPr>
          </a:p>
          <a:p>
            <a:pPr marL="1219170" lvl="1" indent="-397923">
              <a:buClr>
                <a:schemeClr val="dk1"/>
              </a:buClr>
              <a:buSzPts val="1100"/>
              <a:buChar char="○"/>
            </a:pPr>
            <a:r>
              <a:rPr lang="en" sz="1467" dirty="0">
                <a:solidFill>
                  <a:schemeClr val="dk1"/>
                </a:solidFill>
              </a:rPr>
              <a:t>腹部 CT：</a:t>
            </a:r>
            <a:r>
              <a:rPr lang="en" sz="1467" dirty="0">
                <a:solidFill>
                  <a:srgbClr val="C00000"/>
                </a:solidFill>
              </a:rPr>
              <a:t>敏感度 74%，特异性 97%</a:t>
            </a:r>
            <a:endParaRPr sz="1467" dirty="0">
              <a:solidFill>
                <a:srgbClr val="C00000"/>
              </a:solidFill>
            </a:endParaRPr>
          </a:p>
          <a:p>
            <a:pPr marL="1219170" lvl="1" indent="-397923">
              <a:buClr>
                <a:schemeClr val="dk1"/>
              </a:buClr>
              <a:buSzPts val="1100"/>
              <a:buChar char="○"/>
            </a:pPr>
            <a:r>
              <a:rPr lang="en" sz="1467" dirty="0">
                <a:solidFill>
                  <a:schemeClr val="dk1"/>
                </a:solidFill>
              </a:rPr>
              <a:t>动态增强 CT：</a:t>
            </a:r>
            <a:r>
              <a:rPr lang="en" sz="1467" dirty="0">
                <a:solidFill>
                  <a:srgbClr val="C00000"/>
                </a:solidFill>
              </a:rPr>
              <a:t>敏感度 84%，特异性 96%</a:t>
            </a:r>
            <a:endParaRPr sz="1467" dirty="0">
              <a:solidFill>
                <a:srgbClr val="C00000"/>
              </a:solidFill>
            </a:endParaRPr>
          </a:p>
          <a:p>
            <a:pPr marL="1219170" lvl="1" indent="-397923">
              <a:buClr>
                <a:schemeClr val="dk1"/>
              </a:buClr>
              <a:buSzPts val="1100"/>
              <a:buChar char="○"/>
            </a:pPr>
            <a:r>
              <a:rPr lang="en" sz="1467" dirty="0">
                <a:solidFill>
                  <a:schemeClr val="dk1"/>
                </a:solidFill>
              </a:rPr>
              <a:t>参照 Hepatology 2018 年数据，</a:t>
            </a:r>
            <a:r>
              <a:rPr lang="zh-CN" altLang="en-US" sz="1467" dirty="0">
                <a:solidFill>
                  <a:schemeClr val="dk1"/>
                </a:solidFill>
              </a:rPr>
              <a:t>放射科</a:t>
            </a:r>
            <a:r>
              <a:rPr lang="en" sz="1467" dirty="0">
                <a:solidFill>
                  <a:schemeClr val="dk1"/>
                </a:solidFill>
              </a:rPr>
              <a:t>医生在 CT 上的平均精度：</a:t>
            </a:r>
            <a:r>
              <a:rPr lang="en" sz="1467" dirty="0">
                <a:solidFill>
                  <a:srgbClr val="0070C0"/>
                </a:solidFill>
              </a:rPr>
              <a:t>敏感度 66%，特异性 92% </a:t>
            </a:r>
            <a:endParaRPr sz="1467" dirty="0">
              <a:solidFill>
                <a:srgbClr val="0070C0"/>
              </a:solidFill>
            </a:endParaRPr>
          </a:p>
        </p:txBody>
      </p:sp>
      <p:pic>
        <p:nvPicPr>
          <p:cNvPr id="197" name="Google Shape;197;p27"/>
          <p:cNvPicPr preferRelativeResize="0"/>
          <p:nvPr/>
        </p:nvPicPr>
        <p:blipFill>
          <a:blip r:embed="rId4">
            <a:alphaModFix/>
          </a:blip>
          <a:stretch>
            <a:fillRect/>
          </a:stretch>
        </p:blipFill>
        <p:spPr>
          <a:xfrm>
            <a:off x="1294134" y="4791771"/>
            <a:ext cx="5125041" cy="1747167"/>
          </a:xfrm>
          <a:prstGeom prst="rect">
            <a:avLst/>
          </a:prstGeom>
          <a:noFill/>
          <a:ln>
            <a:noFill/>
          </a:ln>
        </p:spPr>
      </p:pic>
      <p:sp>
        <p:nvSpPr>
          <p:cNvPr id="198" name="Google Shape;198;p27"/>
          <p:cNvSpPr/>
          <p:nvPr/>
        </p:nvSpPr>
        <p:spPr>
          <a:xfrm>
            <a:off x="391600" y="4781462"/>
            <a:ext cx="704400" cy="14692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a:t>肝癌诊断流程</a:t>
            </a:r>
            <a:endParaRPr sz="1467"/>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0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Year&gt;&lt;m_yearfmt&gt;&lt;begin val=&quot;0&quot;/&gt;&lt;end val=&quot;4&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eT9BhVvHSXeONAiHHUhda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lP5kn8uQ4uXPL36mvpJi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ryS.zCTIQz.gj9Aj9z.2E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2MEmLgwVQc6p_hge_Zlj0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7ElEzTtDTMixMNsJmxmFi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5_wea.qJSCu8R0zcW8jac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pzinnQWgVUqfVVHvPqN33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pzinnQWgVUqfVVHvPqN33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zinnQWgVUqfVVHvPqN33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pzinnQWgVUqfVVHvPqN33g"/>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PingAn 16:9">
  <a:themeElements>
    <a:clrScheme name="PingAn">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t5t4xnak">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342900" indent="-342900" algn="l">
          <a:lnSpc>
            <a:spcPct val="90000"/>
          </a:lnSpc>
          <a:spcAft>
            <a:spcPts val="1000"/>
          </a:spcAft>
          <a:buAutoNum type="arabicPeriod"/>
          <a:defRPr b="1" kern="0">
            <a:solidFill>
              <a:prstClr val="black"/>
            </a:solidFill>
            <a:ea typeface="华文楷体"/>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演示文稿2" id="{C99026FE-CC7A-4314-8337-47773475B1B7}" vid="{0E271351-4F3E-43C6-BFEB-672B337163C4}"/>
    </a:ext>
  </a:extLst>
</a:theme>
</file>

<file path=ppt/theme/theme2.xml><?xml version="1.0" encoding="utf-8"?>
<a:theme xmlns:a="http://schemas.openxmlformats.org/drawingml/2006/main" name="1_PingAn 16:9">
  <a:themeElements>
    <a:clrScheme name="Pingan Black">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t5t4xnak">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50000"/>
            <a:lumOff val="50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演示文稿1" id="{17A5120E-4544-4DEB-ADA9-D11955ECEA26}" vid="{7C304547-865A-4739-9482-91752DFBE1F0}"/>
    </a:ext>
  </a:extLst>
</a:theme>
</file>

<file path=ppt/theme/theme3.xml><?xml version="1.0" encoding="utf-8"?>
<a:theme xmlns:a="http://schemas.openxmlformats.org/drawingml/2006/main" name="2_PingAn 16: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5t4xnak">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90000"/>
          </a:lnSpc>
          <a:spcAft>
            <a:spcPts val="1000"/>
          </a:spcAft>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pptx" id="{77D3B7E8-B09B-4A5C-9E7D-4BA82A27C658}" vid="{F7D584BA-6A67-4F9D-B48A-CA0573A696E8}"/>
    </a:ext>
  </a:extLst>
</a:theme>
</file>

<file path=ppt/theme/theme4.xml><?xml version="1.0" encoding="utf-8"?>
<a:theme xmlns:a="http://schemas.openxmlformats.org/drawingml/2006/main" name="3_PingAn 16:9">
  <a:themeElements>
    <a:clrScheme name="PingAn">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t5t4xnak">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演示文稿1" id="{9F5337A9-2650-4487-9938-023918B3306F}" vid="{79A431C3-A6C2-4823-B13C-54A53E82E7D7}"/>
    </a:ext>
  </a:extLst>
</a:theme>
</file>

<file path=ppt/theme/theme5.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5t4xnak">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rgbClr val="FE8637"/>
          </a:solidFill>
        </a:ln>
      </a:spPr>
      <a:bodyPr lIns="0" tIns="0" rIns="0" bIns="0" anchor="b"/>
      <a:lstStyle>
        <a:defPPr marL="0" marR="0" indent="0" algn="ctr" defTabSz="914400" eaLnBrk="1" fontAlgn="base" latinLnBrk="0" hangingPunct="1">
          <a:lnSpc>
            <a:spcPct val="100000"/>
          </a:lnSpc>
          <a:spcBef>
            <a:spcPct val="0"/>
          </a:spcBef>
          <a:spcAft>
            <a:spcPct val="0"/>
          </a:spcAft>
          <a:buClrTx/>
          <a:buSzTx/>
          <a:buFontTx/>
          <a:buNone/>
          <a:tabLst/>
          <a:defRPr kumimoji="0" sz="1600" b="1" i="0" u="none" strike="noStrike" kern="0" cap="none" spc="0" normalizeH="0" baseline="0" noProof="0" dirty="0" smtClean="0">
            <a:ln>
              <a:noFill/>
            </a:ln>
            <a:solidFill>
              <a:prstClr val="black"/>
            </a:solidFill>
            <a:effectLst/>
            <a:uLnTx/>
            <a:uFillTx/>
            <a:latin typeface="Arial"/>
            <a:ea typeface="华文楷体"/>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方案">
  <a:themeElements>
    <a:clrScheme name="自定义 2">
      <a:dk1>
        <a:sysClr val="windowText" lastClr="000000"/>
      </a:dk1>
      <a:lt1>
        <a:sysClr val="window" lastClr="FFFFFF"/>
      </a:lt1>
      <a:dk2>
        <a:srgbClr val="44546A"/>
      </a:dk2>
      <a:lt2>
        <a:srgbClr val="E7E6E6"/>
      </a:lt2>
      <a:accent1>
        <a:srgbClr val="ED7D31"/>
      </a:accent1>
      <a:accent2>
        <a:srgbClr val="ED7D31"/>
      </a:accent2>
      <a:accent3>
        <a:srgbClr val="A5A5A5"/>
      </a:accent3>
      <a:accent4>
        <a:srgbClr val="FFC000"/>
      </a:accent4>
      <a:accent5>
        <a:srgbClr val="ED7D31"/>
      </a:accent5>
      <a:accent6>
        <a:srgbClr val="70AD47"/>
      </a:accent6>
      <a:hlink>
        <a:srgbClr val="0563C1"/>
      </a:hlink>
      <a:folHlink>
        <a:srgbClr val="954F72"/>
      </a:folHlink>
    </a:clrScheme>
    <a:fontScheme name="t5t4xnak">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rgbClr val="FE8637"/>
          </a:solidFill>
        </a:ln>
      </a:spPr>
      <a:bodyPr lIns="0" tIns="0" rIns="0" bIns="0" anchor="b"/>
      <a:lstStyle>
        <a:defPPr marL="0" marR="0" indent="0" algn="ctr" defTabSz="914400" eaLnBrk="1" fontAlgn="base" latinLnBrk="0" hangingPunct="1">
          <a:lnSpc>
            <a:spcPct val="100000"/>
          </a:lnSpc>
          <a:spcBef>
            <a:spcPct val="0"/>
          </a:spcBef>
          <a:spcAft>
            <a:spcPct val="0"/>
          </a:spcAft>
          <a:buClrTx/>
          <a:buSzTx/>
          <a:buFontTx/>
          <a:buNone/>
          <a:tabLst/>
          <a:defRPr kumimoji="0" sz="1600" b="1" i="0" u="none" strike="noStrike" kern="0" cap="none" spc="0" normalizeH="0" baseline="0" noProof="0" dirty="0" smtClean="0">
            <a:ln>
              <a:noFill/>
            </a:ln>
            <a:solidFill>
              <a:prstClr val="black"/>
            </a:solidFill>
            <a:effectLst/>
            <a:uLnTx/>
            <a:uFillTx/>
            <a:latin typeface="Arial"/>
            <a:ea typeface="华文楷体"/>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平安16-9</Template>
  <TotalTime>60009</TotalTime>
  <Words>2753</Words>
  <Application>Microsoft Office PowerPoint</Application>
  <PresentationFormat>Widescreen</PresentationFormat>
  <Paragraphs>360</Paragraphs>
  <Slides>14</Slides>
  <Notes>14</Notes>
  <HiddenSlides>0</HiddenSlides>
  <MMClips>1</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14</vt:i4>
      </vt:variant>
    </vt:vector>
  </HeadingPairs>
  <TitlesOfParts>
    <vt:vector size="35" baseType="lpstr">
      <vt:lpstr>Arial (Body)</vt:lpstr>
      <vt:lpstr>等线</vt:lpstr>
      <vt:lpstr>FZZhunYuan-M02S</vt:lpstr>
      <vt:lpstr>KaiTi</vt:lpstr>
      <vt:lpstr>微软雅黑</vt:lpstr>
      <vt:lpstr>Noto Sans Symbols</vt:lpstr>
      <vt:lpstr>华文楷体</vt:lpstr>
      <vt:lpstr>幼圆</vt:lpstr>
      <vt:lpstr>楷体</vt:lpstr>
      <vt:lpstr>Arial</vt:lpstr>
      <vt:lpstr>Calibri</vt:lpstr>
      <vt:lpstr>Century Schoolbook</vt:lpstr>
      <vt:lpstr>Trebuchet MS</vt:lpstr>
      <vt:lpstr>Wingdings</vt:lpstr>
      <vt:lpstr>PingAn 16:9</vt:lpstr>
      <vt:lpstr>1_PingAn 16:9</vt:lpstr>
      <vt:lpstr>2_PingAn 16:9</vt:lpstr>
      <vt:lpstr>3_PingAn 16:9</vt:lpstr>
      <vt:lpstr>5_自定义设计方案</vt:lpstr>
      <vt:lpstr>1_自定义设计方案</vt:lpstr>
      <vt:lpstr>think-cell 幻灯片</vt:lpstr>
      <vt:lpstr>香港医管局推行医院联网，与大陆医联体有类似之处，每个联网里有一家中心医院，并辅以部分专科及基层机构</vt:lpstr>
      <vt:lpstr>香港医疗服务体系执行严格的分级转介制度，等候时间长是常态</vt:lpstr>
      <vt:lpstr>公营医疗体系内，从当下专科门诊轮候时长来看，医疗设施及人才最为短缺的包括骨科、内科、眼科及精神科、妇科等科室</vt:lpstr>
      <vt:lpstr>平安智能影像产品可提供20+产品及方案，覆盖人体多部位，服务临床多科室</vt:lpstr>
      <vt:lpstr>从骨科及肿瘤两个方向切入，重点在于以伺机行筛查的方式覆盖更多患者、病例。通过加入风险程度定量分析，对诊断、治疗排序模式进行优化，合理医疗资源分配，对高风险病人进行优先诊治。平安技术研究院地跨中美两地，在这两个方向上处于显著的世界领先地位，并已在大陆和台湾的多家核心合作医院临床验证。</vt:lpstr>
      <vt:lpstr>1-1 骨科AI产品方案简介及落地案例_骨质疏松 (以下红字为香港适用场景)</vt:lpstr>
      <vt:lpstr>1-2 骨科AI产品方案简介及落地案例_骨折</vt:lpstr>
      <vt:lpstr>2-0 肿瘤AI项目方案简介及落地案例_功能总支_概述</vt:lpstr>
      <vt:lpstr>2-1 肿瘤AI项目功能分支_肝部肿瘤检测</vt:lpstr>
      <vt:lpstr>2-2 肿瘤AI项目功能分支_胰腺癌筛查</vt:lpstr>
      <vt:lpstr>2-3 肿瘤AI项目功能分支_胸部淋巴异常检测 </vt:lpstr>
      <vt:lpstr>2-4 肿瘤AI项目功能分支_食道癌检测和分割 </vt:lpstr>
      <vt:lpstr>2-5 肿瘤AI项目功能分支_RECIST 病灶测量模型</vt:lpstr>
      <vt:lpstr>附：部署方式及潜在所需政策支持</vt:lpstr>
    </vt:vector>
  </TitlesOfParts>
  <Company>中国平安保险(集团)股份有限公司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Localadmin</dc:creator>
  <cp:lastModifiedBy>Le Lu</cp:lastModifiedBy>
  <cp:revision>8955</cp:revision>
  <dcterms:created xsi:type="dcterms:W3CDTF">2019-02-12T03:52:32Z</dcterms:created>
  <dcterms:modified xsi:type="dcterms:W3CDTF">2021-04-17T17:44:15Z</dcterms:modified>
</cp:coreProperties>
</file>